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 id="2147483669" r:id="rId3"/>
    <p:sldMasterId id="2147483678" r:id="rId4"/>
    <p:sldMasterId id="2147483688" r:id="rId5"/>
  </p:sldMasterIdLst>
  <p:notesMasterIdLst>
    <p:notesMasterId r:id="rId53"/>
  </p:notesMasterIdLst>
  <p:sldIdLst>
    <p:sldId id="262" r:id="rId6"/>
    <p:sldId id="370" r:id="rId7"/>
    <p:sldId id="267" r:id="rId8"/>
    <p:sldId id="271" r:id="rId9"/>
    <p:sldId id="279" r:id="rId10"/>
    <p:sldId id="301" r:id="rId11"/>
    <p:sldId id="318" r:id="rId12"/>
    <p:sldId id="362" r:id="rId13"/>
    <p:sldId id="361" r:id="rId14"/>
    <p:sldId id="360" r:id="rId15"/>
    <p:sldId id="369" r:id="rId16"/>
    <p:sldId id="356" r:id="rId17"/>
    <p:sldId id="330" r:id="rId18"/>
    <p:sldId id="371" r:id="rId19"/>
    <p:sldId id="331" r:id="rId20"/>
    <p:sldId id="332" r:id="rId21"/>
    <p:sldId id="357" r:id="rId22"/>
    <p:sldId id="358" r:id="rId23"/>
    <p:sldId id="359" r:id="rId24"/>
    <p:sldId id="333" r:id="rId25"/>
    <p:sldId id="334" r:id="rId26"/>
    <p:sldId id="363" r:id="rId27"/>
    <p:sldId id="335" r:id="rId28"/>
    <p:sldId id="339" r:id="rId29"/>
    <p:sldId id="340" r:id="rId30"/>
    <p:sldId id="341" r:id="rId31"/>
    <p:sldId id="336" r:id="rId32"/>
    <p:sldId id="338" r:id="rId33"/>
    <p:sldId id="365" r:id="rId34"/>
    <p:sldId id="364" r:id="rId35"/>
    <p:sldId id="344" r:id="rId36"/>
    <p:sldId id="366" r:id="rId37"/>
    <p:sldId id="367" r:id="rId38"/>
    <p:sldId id="372" r:id="rId39"/>
    <p:sldId id="343" r:id="rId40"/>
    <p:sldId id="368" r:id="rId41"/>
    <p:sldId id="351" r:id="rId42"/>
    <p:sldId id="373" r:id="rId43"/>
    <p:sldId id="342" r:id="rId44"/>
    <p:sldId id="319" r:id="rId45"/>
    <p:sldId id="284" r:id="rId46"/>
    <p:sldId id="285" r:id="rId47"/>
    <p:sldId id="320" r:id="rId48"/>
    <p:sldId id="353" r:id="rId49"/>
    <p:sldId id="352" r:id="rId50"/>
    <p:sldId id="374" r:id="rId51"/>
    <p:sldId id="329"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039">
          <p15:clr>
            <a:srgbClr val="A4A3A4"/>
          </p15:clr>
        </p15:guide>
        <p15:guide id="2" pos="2880">
          <p15:clr>
            <a:srgbClr val="A4A3A4"/>
          </p15:clr>
        </p15:guide>
        <p15:guide id="3" pos="75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braham D. Flaxman" initials="AD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C6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317" autoAdjust="0"/>
  </p:normalViewPr>
  <p:slideViewPr>
    <p:cSldViewPr snapToGrid="0">
      <p:cViewPr varScale="1">
        <p:scale>
          <a:sx n="57" d="100"/>
          <a:sy n="57" d="100"/>
        </p:scale>
        <p:origin x="2194" y="53"/>
      </p:cViewPr>
      <p:guideLst>
        <p:guide orient="horz" pos="4039"/>
        <p:guide pos="2880"/>
        <p:guide pos="756"/>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7EAAAAD-4A41-4E64-9B96-6D22E6CAAD4E}" type="slidenum">
              <a:rPr lang="en-US"/>
              <a:pPr/>
              <a:t>‹#›</a:t>
            </a:fld>
            <a:endParaRPr lang="en-US"/>
          </a:p>
        </p:txBody>
      </p:sp>
    </p:spTree>
    <p:extLst>
      <p:ext uri="{BB962C8B-B14F-4D97-AF65-F5344CB8AC3E}">
        <p14:creationId xmlns:p14="http://schemas.microsoft.com/office/powerpoint/2010/main" val="2824837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democracynow.org/2006/10/12/headline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mediamatters.org/research/2006/10/12/abcs-gibson-falsely-reported-bush-said-too-many/136923"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1</a:t>
            </a:fld>
            <a:endParaRPr lang="en-US"/>
          </a:p>
        </p:txBody>
      </p:sp>
    </p:spTree>
    <p:extLst>
      <p:ext uri="{BB962C8B-B14F-4D97-AF65-F5344CB8AC3E}">
        <p14:creationId xmlns:p14="http://schemas.microsoft.com/office/powerpoint/2010/main" val="711228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particular</a:t>
            </a:r>
            <a:r>
              <a:rPr lang="en-US" baseline="0" dirty="0" smtClean="0"/>
              <a:t> interest to me, because I left theoretical math to work in global health metrics research, drawn by the potential for my work to have </a:t>
            </a:r>
            <a:r>
              <a:rPr lang="en-US" i="1" baseline="0" dirty="0" smtClean="0"/>
              <a:t>relevance</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13</a:t>
            </a:fld>
            <a:endParaRPr lang="en-US"/>
          </a:p>
        </p:txBody>
      </p:sp>
    </p:spTree>
    <p:extLst>
      <p:ext uri="{BB962C8B-B14F-4D97-AF65-F5344CB8AC3E}">
        <p14:creationId xmlns:p14="http://schemas.microsoft.com/office/powerpoint/2010/main" val="2869352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http://www.democracynow.org/2006/10/12/headlines</a:t>
            </a:r>
            <a:endParaRPr lang="en-US" dirty="0" smtClean="0"/>
          </a:p>
          <a:p>
            <a:r>
              <a:rPr lang="en-US" dirty="0" smtClean="0">
                <a:hlinkClick r:id="rId4"/>
              </a:rPr>
              <a:t>http://mediamatters.org/research/2006/10/12/abcs-gibson-falsely-reported-bush-said-too-many/136923</a:t>
            </a:r>
            <a:endParaRPr lang="en-US" dirty="0" smtClean="0"/>
          </a:p>
          <a:p>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15</a:t>
            </a:fld>
            <a:endParaRPr lang="en-US"/>
          </a:p>
        </p:txBody>
      </p:sp>
    </p:spTree>
    <p:extLst>
      <p:ext uri="{BB962C8B-B14F-4D97-AF65-F5344CB8AC3E}">
        <p14:creationId xmlns:p14="http://schemas.microsoft.com/office/powerpoint/2010/main" val="2402047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point of this information?</a:t>
            </a:r>
          </a:p>
        </p:txBody>
      </p:sp>
      <p:sp>
        <p:nvSpPr>
          <p:cNvPr id="4" name="Slide Number Placeholder 3"/>
          <p:cNvSpPr>
            <a:spLocks noGrp="1"/>
          </p:cNvSpPr>
          <p:nvPr>
            <p:ph type="sldNum" sz="quarter" idx="10"/>
          </p:nvPr>
        </p:nvSpPr>
        <p:spPr/>
        <p:txBody>
          <a:bodyPr/>
          <a:lstStyle/>
          <a:p>
            <a:fld id="{07EAAAAD-4A41-4E64-9B96-6D22E6CAAD4E}" type="slidenum">
              <a:rPr lang="en-US" smtClean="0"/>
              <a:pPr/>
              <a:t>16</a:t>
            </a:fld>
            <a:endParaRPr lang="en-US"/>
          </a:p>
        </p:txBody>
      </p:sp>
    </p:spTree>
    <p:extLst>
      <p:ext uri="{BB962C8B-B14F-4D97-AF65-F5344CB8AC3E}">
        <p14:creationId xmlns:p14="http://schemas.microsoft.com/office/powerpoint/2010/main" val="2251956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point of this information?</a:t>
            </a:r>
          </a:p>
        </p:txBody>
      </p:sp>
      <p:sp>
        <p:nvSpPr>
          <p:cNvPr id="4" name="Slide Number Placeholder 3"/>
          <p:cNvSpPr>
            <a:spLocks noGrp="1"/>
          </p:cNvSpPr>
          <p:nvPr>
            <p:ph type="sldNum" sz="quarter" idx="10"/>
          </p:nvPr>
        </p:nvSpPr>
        <p:spPr/>
        <p:txBody>
          <a:bodyPr/>
          <a:lstStyle/>
          <a:p>
            <a:fld id="{07EAAAAD-4A41-4E64-9B96-6D22E6CAAD4E}" type="slidenum">
              <a:rPr lang="en-US" smtClean="0"/>
              <a:pPr/>
              <a:t>17</a:t>
            </a:fld>
            <a:endParaRPr lang="en-US"/>
          </a:p>
        </p:txBody>
      </p:sp>
    </p:spTree>
    <p:extLst>
      <p:ext uri="{BB962C8B-B14F-4D97-AF65-F5344CB8AC3E}">
        <p14:creationId xmlns:p14="http://schemas.microsoft.com/office/powerpoint/2010/main" val="3327745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point of this information?</a:t>
            </a:r>
          </a:p>
        </p:txBody>
      </p:sp>
      <p:sp>
        <p:nvSpPr>
          <p:cNvPr id="4" name="Slide Number Placeholder 3"/>
          <p:cNvSpPr>
            <a:spLocks noGrp="1"/>
          </p:cNvSpPr>
          <p:nvPr>
            <p:ph type="sldNum" sz="quarter" idx="10"/>
          </p:nvPr>
        </p:nvSpPr>
        <p:spPr/>
        <p:txBody>
          <a:bodyPr/>
          <a:lstStyle/>
          <a:p>
            <a:fld id="{07EAAAAD-4A41-4E64-9B96-6D22E6CAAD4E}" type="slidenum">
              <a:rPr lang="en-US" smtClean="0"/>
              <a:pPr/>
              <a:t>18</a:t>
            </a:fld>
            <a:endParaRPr lang="en-US"/>
          </a:p>
        </p:txBody>
      </p:sp>
    </p:spTree>
    <p:extLst>
      <p:ext uri="{BB962C8B-B14F-4D97-AF65-F5344CB8AC3E}">
        <p14:creationId xmlns:p14="http://schemas.microsoft.com/office/powerpoint/2010/main" val="2932940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point of this information?</a:t>
            </a:r>
          </a:p>
        </p:txBody>
      </p:sp>
      <p:sp>
        <p:nvSpPr>
          <p:cNvPr id="4" name="Slide Number Placeholder 3"/>
          <p:cNvSpPr>
            <a:spLocks noGrp="1"/>
          </p:cNvSpPr>
          <p:nvPr>
            <p:ph type="sldNum" sz="quarter" idx="10"/>
          </p:nvPr>
        </p:nvSpPr>
        <p:spPr/>
        <p:txBody>
          <a:bodyPr/>
          <a:lstStyle/>
          <a:p>
            <a:fld id="{07EAAAAD-4A41-4E64-9B96-6D22E6CAAD4E}" type="slidenum">
              <a:rPr lang="en-US" smtClean="0"/>
              <a:pPr/>
              <a:t>19</a:t>
            </a:fld>
            <a:endParaRPr lang="en-US"/>
          </a:p>
        </p:txBody>
      </p:sp>
    </p:spTree>
    <p:extLst>
      <p:ext uri="{BB962C8B-B14F-4D97-AF65-F5344CB8AC3E}">
        <p14:creationId xmlns:p14="http://schemas.microsoft.com/office/powerpoint/2010/main" val="10958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http://www.plosmedicine.org/article/info%3Adoi%2F10.1371%2Fjournal.pmed.1001533#s6</a:t>
            </a:r>
          </a:p>
          <a:p>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22</a:t>
            </a:fld>
            <a:endParaRPr lang="en-US"/>
          </a:p>
        </p:txBody>
      </p:sp>
    </p:spTree>
    <p:extLst>
      <p:ext uri="{BB962C8B-B14F-4D97-AF65-F5344CB8AC3E}">
        <p14:creationId xmlns:p14="http://schemas.microsoft.com/office/powerpoint/2010/main" val="4087424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From </a:t>
            </a:r>
            <a:r>
              <a:rPr lang="en-US" sz="1200" b="1" i="0" kern="1200" dirty="0" err="1" smtClean="0">
                <a:solidFill>
                  <a:schemeClr val="tx1"/>
                </a:solidFill>
                <a:effectLst/>
                <a:latin typeface="Arial" charset="0"/>
                <a:ea typeface="+mn-ea"/>
                <a:cs typeface="+mn-cs"/>
              </a:rPr>
              <a:t>doi</a:t>
            </a:r>
            <a:r>
              <a:rPr lang="en-US" sz="1200" b="1" i="0" kern="1200" dirty="0" smtClean="0">
                <a:solidFill>
                  <a:schemeClr val="tx1"/>
                </a:solidFill>
                <a:effectLst/>
                <a:latin typeface="Arial" charset="0"/>
                <a:ea typeface="+mn-ea"/>
                <a:cs typeface="+mn-cs"/>
              </a:rPr>
              <a:t>: 10.1177/0022343308094325</a:t>
            </a:r>
            <a:r>
              <a:rPr lang="en-US" sz="1200" b="0" i="0" kern="1200" dirty="0" smtClean="0">
                <a:solidFill>
                  <a:schemeClr val="tx1"/>
                </a:solidFill>
                <a:effectLst/>
                <a:latin typeface="Arial" charset="0"/>
                <a:ea typeface="+mn-ea"/>
                <a:cs typeface="+mn-cs"/>
              </a:rPr>
              <a:t>Journal of Peace </a:t>
            </a:r>
            <a:r>
              <a:rPr lang="en-US" sz="1200" b="0" i="0" kern="1200" dirty="0" err="1" smtClean="0">
                <a:solidFill>
                  <a:schemeClr val="tx1"/>
                </a:solidFill>
                <a:effectLst/>
                <a:latin typeface="Arial" charset="0"/>
                <a:ea typeface="+mn-ea"/>
                <a:cs typeface="+mn-cs"/>
              </a:rPr>
              <a:t>Research</a:t>
            </a:r>
            <a:r>
              <a:rPr lang="en-US" sz="1200" b="1" i="0" kern="1200" dirty="0" err="1" smtClean="0">
                <a:solidFill>
                  <a:schemeClr val="tx1"/>
                </a:solidFill>
                <a:effectLst/>
                <a:latin typeface="Arial" charset="0"/>
                <a:ea typeface="+mn-ea"/>
                <a:cs typeface="+mn-cs"/>
              </a:rPr>
              <a:t>September</a:t>
            </a:r>
            <a:r>
              <a:rPr lang="en-US" sz="1200" b="1" i="0" kern="1200" dirty="0" smtClean="0">
                <a:solidFill>
                  <a:schemeClr val="tx1"/>
                </a:solidFill>
                <a:effectLst/>
                <a:latin typeface="Arial" charset="0"/>
                <a:ea typeface="+mn-ea"/>
                <a:cs typeface="+mn-cs"/>
              </a:rPr>
              <a:t> 2008 </a:t>
            </a:r>
            <a:r>
              <a:rPr lang="en-US" sz="1200" b="0" i="0" kern="1200" dirty="0" smtClean="0">
                <a:solidFill>
                  <a:schemeClr val="tx1"/>
                </a:solidFill>
                <a:effectLst/>
                <a:latin typeface="Arial" charset="0"/>
                <a:ea typeface="+mn-ea"/>
                <a:cs typeface="+mn-cs"/>
              </a:rPr>
              <a:t>vol. 45 no. 5 </a:t>
            </a:r>
            <a:r>
              <a:rPr lang="en-US" sz="1200" b="1" i="0" kern="1200" dirty="0" smtClean="0">
                <a:solidFill>
                  <a:schemeClr val="tx1"/>
                </a:solidFill>
                <a:effectLst/>
                <a:latin typeface="Arial" charset="0"/>
                <a:ea typeface="+mn-ea"/>
                <a:cs typeface="+mn-cs"/>
              </a:rPr>
              <a:t>653-663</a:t>
            </a:r>
          </a:p>
          <a:p>
            <a:r>
              <a:rPr lang="en-US" sz="1200" b="0" i="0" kern="1200" dirty="0" smtClean="0">
                <a:solidFill>
                  <a:schemeClr val="tx1"/>
                </a:solidFill>
                <a:effectLst/>
                <a:latin typeface="Arial" charset="0"/>
                <a:ea typeface="+mn-ea"/>
                <a:cs typeface="+mn-cs"/>
              </a:rPr>
              <a:t/>
            </a:r>
            <a:br>
              <a:rPr lang="en-US" sz="1200" b="0" i="0" kern="1200" dirty="0" smtClean="0">
                <a:solidFill>
                  <a:schemeClr val="tx1"/>
                </a:solidFill>
                <a:effectLst/>
                <a:latin typeface="Arial" charset="0"/>
                <a:ea typeface="+mn-ea"/>
                <a:cs typeface="+mn-cs"/>
              </a:rPr>
            </a:br>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23</a:t>
            </a:fld>
            <a:endParaRPr lang="en-US"/>
          </a:p>
        </p:txBody>
      </p:sp>
    </p:spTree>
    <p:extLst>
      <p:ext uri="{BB962C8B-B14F-4D97-AF65-F5344CB8AC3E}">
        <p14:creationId xmlns:p14="http://schemas.microsoft.com/office/powerpoint/2010/main" val="3072020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decided to select</a:t>
            </a:r>
            <a:r>
              <a:rPr lang="en-US" baseline="0" dirty="0" smtClean="0"/>
              <a:t> a random sample consisting of 100 clusters of 20 households each, for a total of 2000 households. The cluster selection method was quite innovative, and our process for that has already been published in a health geography journal. We used Google Earth maps loaded with population data, overlaid a grid with squares calibrated at 1 square kilometer, and randomly selected 100 of these across Iraq. In each of these clusters, we overlaid another grid, and randomly chose a start house. Surveyors were instructed to choose the 19 closest houses to the start house, with some elaborate rules about the direction to walk in. </a:t>
            </a:r>
            <a:endParaRPr lang="en-US" dirty="0"/>
          </a:p>
        </p:txBody>
      </p:sp>
      <p:sp>
        <p:nvSpPr>
          <p:cNvPr id="4" name="Slide Number Placeholder 3"/>
          <p:cNvSpPr>
            <a:spLocks noGrp="1"/>
          </p:cNvSpPr>
          <p:nvPr>
            <p:ph type="sldNum" sz="quarter" idx="10"/>
          </p:nvPr>
        </p:nvSpPr>
        <p:spPr/>
        <p:txBody>
          <a:bodyPr/>
          <a:lstStyle/>
          <a:p>
            <a:fld id="{CE46CDB8-6321-CF4B-BCDB-5AB05EA8FB4F}" type="slidenum">
              <a:rPr lang="en-US" smtClean="0"/>
              <a:t>24</a:t>
            </a:fld>
            <a:endParaRPr lang="en-US"/>
          </a:p>
        </p:txBody>
      </p:sp>
    </p:spTree>
    <p:extLst>
      <p:ext uri="{BB962C8B-B14F-4D97-AF65-F5344CB8AC3E}">
        <p14:creationId xmlns:p14="http://schemas.microsoft.com/office/powerpoint/2010/main" val="3494741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Image A. represents an illustrative cluster outlined in green.</a:t>
            </a:r>
            <a:r>
              <a:rPr lang="en-US" sz="1200" b="0" kern="1200" baseline="0" dirty="0" smtClean="0">
                <a:solidFill>
                  <a:schemeClr val="tx1"/>
                </a:solidFill>
                <a:latin typeface="+mn-lt"/>
                <a:ea typeface="+mn-ea"/>
                <a:cs typeface="+mn-cs"/>
              </a:rPr>
              <a:t> Image B shows the sampling grid laid over it. </a:t>
            </a:r>
            <a:r>
              <a:rPr lang="en-US" sz="1200" b="0" kern="1200" dirty="0" smtClean="0">
                <a:solidFill>
                  <a:schemeClr val="tx1"/>
                </a:solidFill>
                <a:latin typeface="+mn-lt"/>
                <a:ea typeface="+mn-ea"/>
                <a:cs typeface="+mn-cs"/>
              </a:rPr>
              <a:t>Image C</a:t>
            </a:r>
            <a:r>
              <a:rPr lang="en-US" sz="1200" b="0" kern="1200" baseline="0" dirty="0" smtClean="0">
                <a:solidFill>
                  <a:schemeClr val="tx1"/>
                </a:solidFill>
                <a:latin typeface="+mn-lt"/>
                <a:ea typeface="+mn-ea"/>
                <a:cs typeface="+mn-cs"/>
              </a:rPr>
              <a:t> shows dropping a pin on a</a:t>
            </a:r>
            <a:r>
              <a:rPr lang="en-US" sz="1200" b="0" kern="1200" dirty="0" smtClean="0">
                <a:solidFill>
                  <a:schemeClr val="tx1"/>
                </a:solidFill>
                <a:latin typeface="+mn-lt"/>
                <a:ea typeface="+mn-ea"/>
                <a:cs typeface="+mn-cs"/>
              </a:rPr>
              <a:t> starting household. The image of the sampling grid shows only a small proportion of the entire grid. The imagery is from Google </a:t>
            </a:r>
            <a:r>
              <a:rPr lang="en-US" sz="1200" b="0" kern="1200" dirty="0" err="1" smtClean="0">
                <a:solidFill>
                  <a:schemeClr val="tx1"/>
                </a:solidFill>
                <a:latin typeface="+mn-lt"/>
                <a:ea typeface="+mn-ea"/>
                <a:cs typeface="+mn-cs"/>
              </a:rPr>
              <a:t>EarthTM</a:t>
            </a:r>
            <a:r>
              <a:rPr lang="en-US" sz="1200" b="0" kern="1200" dirty="0" smtClean="0">
                <a:solidFill>
                  <a:schemeClr val="tx1"/>
                </a:solidFill>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CE46CDB8-6321-CF4B-BCDB-5AB05EA8FB4F}" type="slidenum">
              <a:rPr lang="en-US" smtClean="0"/>
              <a:t>25</a:t>
            </a:fld>
            <a:endParaRPr lang="en-US"/>
          </a:p>
        </p:txBody>
      </p:sp>
    </p:spTree>
    <p:extLst>
      <p:ext uri="{BB962C8B-B14F-4D97-AF65-F5344CB8AC3E}">
        <p14:creationId xmlns:p14="http://schemas.microsoft.com/office/powerpoint/2010/main" val="245551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smtClean="0"/>
              <a:t>I’m </a:t>
            </a:r>
            <a:r>
              <a:rPr lang="en-US" dirty="0" smtClean="0"/>
              <a:t>an assistant</a:t>
            </a:r>
            <a:r>
              <a:rPr lang="en-US" baseline="0" dirty="0" smtClean="0"/>
              <a:t> </a:t>
            </a:r>
            <a:r>
              <a:rPr lang="en-US" dirty="0" smtClean="0"/>
              <a:t>professor of global health, but I </a:t>
            </a:r>
            <a:r>
              <a:rPr lang="en-US" baseline="0" dirty="0" smtClean="0"/>
              <a:t>used to be a mathematician. </a:t>
            </a:r>
            <a:r>
              <a:rPr lang="en-US" dirty="0" smtClean="0"/>
              <a:t>I started working on</a:t>
            </a:r>
            <a:r>
              <a:rPr lang="en-US" baseline="0" dirty="0" smtClean="0"/>
              <a:t> global health metrics </a:t>
            </a:r>
            <a:r>
              <a:rPr lang="en-US" dirty="0" smtClean="0"/>
              <a:t>for the Global Burden of Disease</a:t>
            </a:r>
            <a:r>
              <a:rPr lang="en-US" baseline="0" dirty="0" smtClean="0"/>
              <a:t> </a:t>
            </a:r>
            <a:r>
              <a:rPr lang="en-US" dirty="0" smtClean="0"/>
              <a:t>2010 Study about five years ago</a:t>
            </a:r>
            <a:r>
              <a:rPr lang="en-US" baseline="0" dirty="0" smtClean="0"/>
              <a:t>.</a:t>
            </a:r>
          </a:p>
          <a:p>
            <a:endParaRPr lang="en-US" baseline="0" dirty="0" smtClean="0"/>
          </a:p>
          <a:p>
            <a:r>
              <a:rPr lang="en-US" baseline="0" dirty="0" smtClean="0"/>
              <a:t>The GBD 2010 is a massive, collaborative effort to quantify the burden of over 200 diseases, injuries, and risk factors, and make comparable estimates of how much health each condition claims geographically and temporally.  </a:t>
            </a:r>
          </a:p>
          <a:p>
            <a:endParaRPr lang="en-US" baseline="0" dirty="0" smtClean="0"/>
          </a:p>
          <a:p>
            <a:r>
              <a:rPr lang="en-US" baseline="0" dirty="0" smtClean="0"/>
              <a:t>When I left math to work on disease burden estimation, my colleagues in the math department thought this change in direction was a little weird.  At least unusual.</a:t>
            </a:r>
          </a:p>
          <a:p>
            <a:endParaRPr lang="en-US" baseline="0" dirty="0" smtClean="0"/>
          </a:p>
          <a:p>
            <a:r>
              <a:rPr lang="en-US" baseline="0" dirty="0" smtClean="0"/>
              <a:t>When I would tell them about what I’ve been doing, they often say “yeah, yeah, sounds great…”  but when I did manage to interest them in it, the first question was often “What units?”  What units did we use to quantify disease burden?” </a:t>
            </a:r>
          </a:p>
          <a:p>
            <a:endParaRPr lang="en-US" baseline="0" dirty="0" smtClean="0"/>
          </a:p>
          <a:p>
            <a:r>
              <a:rPr lang="en-US" baseline="0" dirty="0" smtClean="0"/>
              <a:t>The answer is “years”, or disability-adjusted life years, to be specific.  This DALY is a summary health metric that accounts for premature mortality in Years of Life Lost, as well as non-fatal health outcomes, or Years Lived with Disability.</a:t>
            </a:r>
          </a:p>
        </p:txBody>
      </p:sp>
      <p:sp>
        <p:nvSpPr>
          <p:cNvPr id="4" name="Slide Number Placeholder 3"/>
          <p:cNvSpPr>
            <a:spLocks noGrp="1"/>
          </p:cNvSpPr>
          <p:nvPr>
            <p:ph type="sldNum" sz="quarter" idx="10"/>
          </p:nvPr>
        </p:nvSpPr>
        <p:spPr/>
        <p:txBody>
          <a:bodyPr/>
          <a:lstStyle/>
          <a:p>
            <a:fld id="{07EAAAAD-4A41-4E64-9B96-6D22E6CAAD4E}"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743834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illustrate</a:t>
            </a:r>
            <a:r>
              <a:rPr lang="en-US" baseline="0" dirty="0" smtClean="0"/>
              <a:t> </a:t>
            </a:r>
            <a:r>
              <a:rPr lang="en-US" baseline="0" dirty="0" err="1" smtClean="0"/>
              <a:t>Wikileaks</a:t>
            </a:r>
            <a:r>
              <a:rPr lang="en-US" baseline="0" dirty="0" smtClean="0"/>
              <a:t> data to show the most dangers parts of Baghdad. Our clusters are in square, so you can see we hit some dangerous areas, and some more peaceful ones. The oblong circles represent the clusters chosen in the previous Burnham study published in 2006.</a:t>
            </a:r>
            <a:endParaRPr lang="en-US" dirty="0"/>
          </a:p>
        </p:txBody>
      </p:sp>
      <p:sp>
        <p:nvSpPr>
          <p:cNvPr id="4" name="Slide Number Placeholder 3"/>
          <p:cNvSpPr>
            <a:spLocks noGrp="1"/>
          </p:cNvSpPr>
          <p:nvPr>
            <p:ph type="sldNum" sz="quarter" idx="10"/>
          </p:nvPr>
        </p:nvSpPr>
        <p:spPr/>
        <p:txBody>
          <a:bodyPr/>
          <a:lstStyle/>
          <a:p>
            <a:fld id="{CE46CDB8-6321-CF4B-BCDB-5AB05EA8FB4F}" type="slidenum">
              <a:rPr lang="en-US" smtClean="0"/>
              <a:t>26</a:t>
            </a:fld>
            <a:endParaRPr lang="en-US"/>
          </a:p>
        </p:txBody>
      </p:sp>
    </p:spTree>
    <p:extLst>
      <p:ext uri="{BB962C8B-B14F-4D97-AF65-F5344CB8AC3E}">
        <p14:creationId xmlns:p14="http://schemas.microsoft.com/office/powerpoint/2010/main" val="1735118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27</a:t>
            </a:fld>
            <a:endParaRPr lang="en-US"/>
          </a:p>
        </p:txBody>
      </p:sp>
    </p:spTree>
    <p:extLst>
      <p:ext uri="{BB962C8B-B14F-4D97-AF65-F5344CB8AC3E}">
        <p14:creationId xmlns:p14="http://schemas.microsoft.com/office/powerpoint/2010/main" val="1897668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household survey,</a:t>
            </a:r>
            <a:r>
              <a:rPr lang="en-US" baseline="0" dirty="0" smtClean="0"/>
              <a:t> administered to 2000 households, identified 6400 people living in those dwellings at the start of the study period (2001) and close to 10,500 household members at the end of the 10-year period. We </a:t>
            </a:r>
            <a:r>
              <a:rPr lang="en-US" dirty="0" smtClean="0"/>
              <a:t>generated crude death rates,</a:t>
            </a:r>
            <a:r>
              <a:rPr lang="en-US" baseline="0" dirty="0" smtClean="0"/>
              <a:t> which, when multiplied to the whole population, generated a total death count of 1.3 million, about  405,000 attributable to the war either directly or indirectly.  We knew we were undercounting deaths because households with deaths were more likely to have migrated away from Iraq. </a:t>
            </a:r>
            <a:endParaRPr lang="en-US" dirty="0"/>
          </a:p>
        </p:txBody>
      </p:sp>
      <p:sp>
        <p:nvSpPr>
          <p:cNvPr id="4" name="Slide Number Placeholder 3"/>
          <p:cNvSpPr>
            <a:spLocks noGrp="1"/>
          </p:cNvSpPr>
          <p:nvPr>
            <p:ph type="sldNum" sz="quarter" idx="10"/>
          </p:nvPr>
        </p:nvSpPr>
        <p:spPr/>
        <p:txBody>
          <a:bodyPr/>
          <a:lstStyle/>
          <a:p>
            <a:fld id="{CE46CDB8-6321-CF4B-BCDB-5AB05EA8FB4F}" type="slidenum">
              <a:rPr lang="en-US" smtClean="0"/>
              <a:t>28</a:t>
            </a:fld>
            <a:endParaRPr lang="en-US"/>
          </a:p>
        </p:txBody>
      </p:sp>
    </p:spTree>
    <p:extLst>
      <p:ext uri="{BB962C8B-B14F-4D97-AF65-F5344CB8AC3E}">
        <p14:creationId xmlns:p14="http://schemas.microsoft.com/office/powerpoint/2010/main" val="3329319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sibling questionnaire was administered to every adult member of the household, a total of about 4300 people, who reported on the alive or dead status of their 25,000 siblings. From this, we can calculate the probably of dying before age 60 for those who have reached the age of 15. When applied to the total population, we count 381,000 adult deaths during the period of the war, about half of which were war-related.</a:t>
            </a:r>
            <a:endParaRPr lang="en-US" dirty="0"/>
          </a:p>
        </p:txBody>
      </p:sp>
      <p:sp>
        <p:nvSpPr>
          <p:cNvPr id="4" name="Slide Number Placeholder 3"/>
          <p:cNvSpPr>
            <a:spLocks noGrp="1"/>
          </p:cNvSpPr>
          <p:nvPr>
            <p:ph type="sldNum" sz="quarter" idx="10"/>
          </p:nvPr>
        </p:nvSpPr>
        <p:spPr/>
        <p:txBody>
          <a:bodyPr/>
          <a:lstStyle/>
          <a:p>
            <a:fld id="{CE46CDB8-6321-CF4B-BCDB-5AB05EA8FB4F}" type="slidenum">
              <a:rPr lang="en-US" smtClean="0"/>
              <a:t>29</a:t>
            </a:fld>
            <a:endParaRPr lang="en-US"/>
          </a:p>
        </p:txBody>
      </p:sp>
    </p:spTree>
    <p:extLst>
      <p:ext uri="{BB962C8B-B14F-4D97-AF65-F5344CB8AC3E}">
        <p14:creationId xmlns:p14="http://schemas.microsoft.com/office/powerpoint/2010/main" val="2476958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30</a:t>
            </a:fld>
            <a:endParaRPr lang="en-US"/>
          </a:p>
        </p:txBody>
      </p:sp>
    </p:spTree>
    <p:extLst>
      <p:ext uri="{BB962C8B-B14F-4D97-AF65-F5344CB8AC3E}">
        <p14:creationId xmlns:p14="http://schemas.microsoft.com/office/powerpoint/2010/main" val="416691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40</a:t>
            </a:fld>
            <a:endParaRPr lang="en-US"/>
          </a:p>
        </p:txBody>
      </p:sp>
    </p:spTree>
    <p:extLst>
      <p:ext uri="{BB962C8B-B14F-4D97-AF65-F5344CB8AC3E}">
        <p14:creationId xmlns:p14="http://schemas.microsoft.com/office/powerpoint/2010/main" val="765528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Compelled</a:t>
            </a:r>
            <a:r>
              <a:rPr lang="en-US" baseline="0" dirty="0" smtClean="0"/>
              <a:t> to include this whenever there may be clinicians in the audience…  death certificates, we use them.</a:t>
            </a:r>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41</a:t>
            </a:fld>
            <a:endParaRPr lang="en-US"/>
          </a:p>
        </p:txBody>
      </p:sp>
    </p:spTree>
    <p:extLst>
      <p:ext uri="{BB962C8B-B14F-4D97-AF65-F5344CB8AC3E}">
        <p14:creationId xmlns:p14="http://schemas.microsoft.com/office/powerpoint/2010/main" val="217098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please fill them out as accurately as you can!</a:t>
            </a:r>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42</a:t>
            </a:fld>
            <a:endParaRPr lang="en-US"/>
          </a:p>
        </p:txBody>
      </p:sp>
    </p:spTree>
    <p:extLst>
      <p:ext uri="{BB962C8B-B14F-4D97-AF65-F5344CB8AC3E}">
        <p14:creationId xmlns:p14="http://schemas.microsoft.com/office/powerpoint/2010/main" val="4073088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t>
            </a:r>
            <a:r>
              <a:rPr lang="en-US" baseline="0" dirty="0" smtClean="0"/>
              <a:t>count YLLs, you must know who is dying of what where.  Since the early days of the World Health Organization, exactly this information has been reported country-by-country to the WHO.</a:t>
            </a:r>
          </a:p>
          <a:p>
            <a:endParaRPr lang="en-US" baseline="0" dirty="0" smtClean="0"/>
          </a:p>
          <a:p>
            <a:r>
              <a:rPr lang="en-US" baseline="0" dirty="0" smtClean="0"/>
              <a:t>But have a look at this map: the blue and green countries are the ones where the reported data has at least 80% of death certificates with valid causes of death recorded. The orange and red countries have more than half of their death certificates with an underlying cause-of-death that cannot be used for burden estimation.  And the countries which are not colored in?  They have no death certificate data at all.</a:t>
            </a:r>
          </a:p>
        </p:txBody>
      </p:sp>
      <p:sp>
        <p:nvSpPr>
          <p:cNvPr id="4" name="Slide Number Placeholder 3"/>
          <p:cNvSpPr>
            <a:spLocks noGrp="1"/>
          </p:cNvSpPr>
          <p:nvPr>
            <p:ph type="sldNum" sz="quarter" idx="10"/>
          </p:nvPr>
        </p:nvSpPr>
        <p:spPr/>
        <p:txBody>
          <a:bodyPr/>
          <a:lstStyle/>
          <a:p>
            <a:fld id="{07EAAAAD-4A41-4E64-9B96-6D22E6CAAD4E}"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77087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promise that this will all relate to the stated</a:t>
            </a:r>
            <a:r>
              <a:rPr lang="en-US" baseline="0" dirty="0" smtClean="0"/>
              <a:t> topic of this talk in a minute, but I can’t help myself, and I have to take a brief detour to show you the results of the GBD 2010 Study.  I think that this will put our mortality study in context.</a:t>
            </a:r>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4</a:t>
            </a:fld>
            <a:endParaRPr lang="en-US"/>
          </a:p>
        </p:txBody>
      </p:sp>
    </p:spTree>
    <p:extLst>
      <p:ext uri="{BB962C8B-B14F-4D97-AF65-F5344CB8AC3E}">
        <p14:creationId xmlns:p14="http://schemas.microsoft.com/office/powerpoint/2010/main" val="776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EAAAAD-4A41-4E64-9B96-6D22E6CAAD4E}" type="slidenum">
              <a:rPr lang="en-US" smtClean="0"/>
              <a:pPr/>
              <a:t>5</a:t>
            </a:fld>
            <a:endParaRPr lang="en-US"/>
          </a:p>
        </p:txBody>
      </p:sp>
    </p:spTree>
    <p:extLst>
      <p:ext uri="{BB962C8B-B14F-4D97-AF65-F5344CB8AC3E}">
        <p14:creationId xmlns:p14="http://schemas.microsoft.com/office/powerpoint/2010/main" val="765528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One of the problems with global health metrics is that people care about them.</a:t>
            </a:r>
            <a:r>
              <a:rPr lang="en-US" baseline="0" dirty="0" smtClean="0"/>
              <a:t>  Actually, that’s not a problem.  The problem is that people care about them so much that they want the numbers to come out certain ways.  </a:t>
            </a:r>
          </a:p>
          <a:p>
            <a:endParaRPr lang="en-US" baseline="0" dirty="0" smtClean="0"/>
          </a:p>
          <a:p>
            <a:r>
              <a:rPr lang="en-US" baseline="0" dirty="0" smtClean="0"/>
              <a:t>Sometimes they want numbers to be lower, to show that a project to improve population health is working.</a:t>
            </a:r>
          </a:p>
          <a:p>
            <a:endParaRPr lang="en-US" baseline="0" dirty="0" smtClean="0"/>
          </a:p>
          <a:p>
            <a:r>
              <a:rPr lang="en-US" baseline="0" dirty="0" smtClean="0"/>
              <a:t>Sometimes they want numbers to be higher, to show that a project to improve population health is needed.</a:t>
            </a:r>
          </a:p>
          <a:p>
            <a:endParaRPr lang="en-US" baseline="0" dirty="0" smtClean="0"/>
          </a:p>
          <a:p>
            <a:r>
              <a:rPr lang="en-US" baseline="0" dirty="0" smtClean="0"/>
              <a:t>There was a time when each advocacy group for fighting disease X would produce their own estimates of, say, the number of deaths due disease X, and use this number for fund raising purposes.  Decentralization is good.  But the problem with this decentralization is that the sum of deaths over all advocacy groups was 2 or 3 times the total number of deaths.</a:t>
            </a:r>
          </a:p>
          <a:p>
            <a:endParaRPr lang="en-US" baseline="0" dirty="0" smtClean="0"/>
          </a:p>
          <a:p>
            <a:r>
              <a:rPr lang="en-US" baseline="0" dirty="0" smtClean="0"/>
              <a:t>GBD 2010 addresses this by estimating the total number of deaths first, and then ensuring that the deaths due to the 200 diseases and injuries add up to the total.</a:t>
            </a:r>
          </a:p>
          <a:p>
            <a:endParaRPr lang="en-US" baseline="0" dirty="0" smtClean="0"/>
          </a:p>
          <a:p>
            <a:r>
              <a:rPr lang="en-US" baseline="0" dirty="0" smtClean="0"/>
              <a:t>The problem with </a:t>
            </a:r>
            <a:r>
              <a:rPr lang="en-US" i="1" baseline="0" dirty="0" smtClean="0"/>
              <a:t>this</a:t>
            </a:r>
            <a:r>
              <a:rPr lang="en-US" i="0" baseline="0" dirty="0" smtClean="0"/>
              <a:t> is that we need to know the total number of deaths.</a:t>
            </a:r>
            <a:endParaRPr lang="en-US" baseline="0" dirty="0" smtClean="0"/>
          </a:p>
        </p:txBody>
      </p:sp>
      <p:sp>
        <p:nvSpPr>
          <p:cNvPr id="4" name="Slide Number Placeholder 3"/>
          <p:cNvSpPr>
            <a:spLocks noGrp="1"/>
          </p:cNvSpPr>
          <p:nvPr>
            <p:ph type="sldNum" sz="quarter" idx="10"/>
          </p:nvPr>
        </p:nvSpPr>
        <p:spPr/>
        <p:txBody>
          <a:bodyPr/>
          <a:lstStyle/>
          <a:p>
            <a:fld id="{07EAAAAD-4A41-4E64-9B96-6D22E6CAAD4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209863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One of the problems with global health metrics is that people care about them.</a:t>
            </a:r>
            <a:r>
              <a:rPr lang="en-US" baseline="0" dirty="0" smtClean="0"/>
              <a:t>  Actually, that’s not a problem.  The problem is that people care about them so much that they want the numbers to come out certain ways.  </a:t>
            </a:r>
          </a:p>
          <a:p>
            <a:endParaRPr lang="en-US" baseline="0" dirty="0" smtClean="0"/>
          </a:p>
          <a:p>
            <a:r>
              <a:rPr lang="en-US" baseline="0" dirty="0" smtClean="0"/>
              <a:t>Sometimes they want numbers to be lower, to show that a project to improve population health is working.</a:t>
            </a:r>
          </a:p>
          <a:p>
            <a:endParaRPr lang="en-US" baseline="0" dirty="0" smtClean="0"/>
          </a:p>
          <a:p>
            <a:r>
              <a:rPr lang="en-US" baseline="0" dirty="0" smtClean="0"/>
              <a:t>Sometimes they want numbers to be higher, to show that a project to improve population health is needed.</a:t>
            </a:r>
          </a:p>
          <a:p>
            <a:endParaRPr lang="en-US" baseline="0" dirty="0" smtClean="0"/>
          </a:p>
          <a:p>
            <a:r>
              <a:rPr lang="en-US" baseline="0" dirty="0" smtClean="0"/>
              <a:t>There was a time when each advocacy group for fighting disease X would produce their own estimates of, say, the number of deaths due disease X, and use this number for fund raising purposes.  Decentralization is good.  But the problem with this decentralization is that the sum of deaths over all advocacy groups was 2 or 3 times the total number of deaths.</a:t>
            </a:r>
          </a:p>
          <a:p>
            <a:endParaRPr lang="en-US" baseline="0" dirty="0" smtClean="0"/>
          </a:p>
          <a:p>
            <a:r>
              <a:rPr lang="en-US" baseline="0" dirty="0" smtClean="0"/>
              <a:t>GBD 2010 addresses this by estimating the total number of deaths first, and then ensuring that the deaths due to the 200 diseases and injuries add up to the total.</a:t>
            </a:r>
          </a:p>
          <a:p>
            <a:endParaRPr lang="en-US" baseline="0" dirty="0" smtClean="0"/>
          </a:p>
          <a:p>
            <a:r>
              <a:rPr lang="en-US" baseline="0" dirty="0" smtClean="0"/>
              <a:t>The problem with </a:t>
            </a:r>
            <a:r>
              <a:rPr lang="en-US" i="1" baseline="0" dirty="0" smtClean="0"/>
              <a:t>this</a:t>
            </a:r>
            <a:r>
              <a:rPr lang="en-US" i="0" baseline="0" dirty="0" smtClean="0"/>
              <a:t> is that we need to know the total number of deaths.</a:t>
            </a:r>
            <a:endParaRPr lang="en-US" baseline="0" dirty="0" smtClean="0"/>
          </a:p>
        </p:txBody>
      </p:sp>
      <p:sp>
        <p:nvSpPr>
          <p:cNvPr id="4" name="Slide Number Placeholder 3"/>
          <p:cNvSpPr>
            <a:spLocks noGrp="1"/>
          </p:cNvSpPr>
          <p:nvPr>
            <p:ph type="sldNum" sz="quarter" idx="10"/>
          </p:nvPr>
        </p:nvSpPr>
        <p:spPr/>
        <p:txBody>
          <a:bodyPr/>
          <a:lstStyle/>
          <a:p>
            <a:fld id="{07EAAAAD-4A41-4E64-9B96-6D22E6CAAD4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325969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reasonable request in a place like the United States, where the Census Bureau and the CDC are keeping very careful track of how many people there are and how many pass away.</a:t>
            </a:r>
          </a:p>
        </p:txBody>
      </p:sp>
      <p:sp>
        <p:nvSpPr>
          <p:cNvPr id="4" name="Slide Number Placeholder 3"/>
          <p:cNvSpPr>
            <a:spLocks noGrp="1"/>
          </p:cNvSpPr>
          <p:nvPr>
            <p:ph type="sldNum" sz="quarter" idx="10"/>
          </p:nvPr>
        </p:nvSpPr>
        <p:spPr/>
        <p:txBody>
          <a:bodyPr/>
          <a:lstStyle/>
          <a:p>
            <a:fld id="{07EAAAAD-4A41-4E64-9B96-6D22E6CAAD4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5700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its reasonable in Paraguay, too.</a:t>
            </a:r>
          </a:p>
        </p:txBody>
      </p:sp>
      <p:sp>
        <p:nvSpPr>
          <p:cNvPr id="4" name="Slide Number Placeholder 3"/>
          <p:cNvSpPr>
            <a:spLocks noGrp="1"/>
          </p:cNvSpPr>
          <p:nvPr>
            <p:ph type="sldNum" sz="quarter" idx="10"/>
          </p:nvPr>
        </p:nvSpPr>
        <p:spPr/>
        <p:txBody>
          <a:bodyPr/>
          <a:lstStyle/>
          <a:p>
            <a:fld id="{07EAAAAD-4A41-4E64-9B96-6D22E6CAAD4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780874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what about somewhere like Iraq?  Where the data isn’t available.</a:t>
            </a:r>
          </a:p>
          <a:p>
            <a:endParaRPr lang="en-US" baseline="0" dirty="0" smtClean="0"/>
          </a:p>
          <a:p>
            <a:r>
              <a:rPr lang="en-US" baseline="0" dirty="0" smtClean="0"/>
              <a:t>This figure shows what we had to do for the GBD 2010 study: gather together all the available data, which is sometimes BIG, but sometimes just a sprinkling of measurements from different sources in different years, and try to fill in the gaps.</a:t>
            </a:r>
          </a:p>
          <a:p>
            <a:endParaRPr lang="en-US" baseline="0" dirty="0" smtClean="0"/>
          </a:p>
          <a:p>
            <a:r>
              <a:rPr lang="en-US" baseline="0" dirty="0" smtClean="0"/>
              <a:t>Here is an example that highlights the limitation to this modeling approach.  Look at the right-hand side of this curve, where the </a:t>
            </a:r>
            <a:r>
              <a:rPr lang="en-US" baseline="0" dirty="0" err="1" smtClean="0"/>
              <a:t>datapoints</a:t>
            </a:r>
            <a:r>
              <a:rPr lang="en-US" baseline="0" dirty="0" smtClean="0"/>
              <a:t> end.  We had to make estimates about the adult mortality rate of the people in Iraq in 2010 without any data to go on after 2006!</a:t>
            </a:r>
          </a:p>
          <a:p>
            <a:endParaRPr lang="en-US" baseline="0" dirty="0" smtClean="0"/>
          </a:p>
          <a:p>
            <a:r>
              <a:rPr lang="en-US" baseline="0" dirty="0" smtClean="0"/>
              <a:t>Models have some very interesting and intensive mathematical needs, but they cannot do magic.  Eventually, someone needs to go and find out first hand.</a:t>
            </a:r>
          </a:p>
        </p:txBody>
      </p:sp>
      <p:sp>
        <p:nvSpPr>
          <p:cNvPr id="4" name="Slide Number Placeholder 3"/>
          <p:cNvSpPr>
            <a:spLocks noGrp="1"/>
          </p:cNvSpPr>
          <p:nvPr>
            <p:ph type="sldNum" sz="quarter" idx="10"/>
          </p:nvPr>
        </p:nvSpPr>
        <p:spPr/>
        <p:txBody>
          <a:bodyPr/>
          <a:lstStyle/>
          <a:p>
            <a:fld id="{07EAAAAD-4A41-4E64-9B96-6D22E6CAAD4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614716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100138" y="2268204"/>
            <a:ext cx="7772400" cy="705283"/>
          </a:xfrm>
        </p:spPr>
        <p:txBody>
          <a:bodyPr anchor="b"/>
          <a:lstStyle>
            <a:lvl1pPr>
              <a:defRPr sz="3600">
                <a:solidFill>
                  <a:schemeClr val="bg1"/>
                </a:solidFill>
              </a:defRPr>
            </a:lvl1pPr>
          </a:lstStyle>
          <a:p>
            <a:r>
              <a:rPr lang="en-US" smtClean="0"/>
              <a:t>Click to edit Master title style</a:t>
            </a:r>
            <a:endParaRPr lang="en-US" dirty="0"/>
          </a:p>
        </p:txBody>
      </p:sp>
      <p:sp>
        <p:nvSpPr>
          <p:cNvPr id="4099" name="Rectangle 3"/>
          <p:cNvSpPr>
            <a:spLocks noGrp="1" noChangeArrowheads="1"/>
          </p:cNvSpPr>
          <p:nvPr>
            <p:ph type="subTitle" idx="1" hasCustomPrompt="1"/>
          </p:nvPr>
        </p:nvSpPr>
        <p:spPr>
          <a:xfrm>
            <a:off x="1100138" y="5008038"/>
            <a:ext cx="3929062" cy="1624337"/>
          </a:xfrm>
        </p:spPr>
        <p:txBody>
          <a:bodyPr/>
          <a:lstStyle>
            <a:lvl1pPr marL="0" indent="0">
              <a:lnSpc>
                <a:spcPct val="100000"/>
              </a:lnSpc>
              <a:spcBef>
                <a:spcPts val="800"/>
              </a:spcBef>
              <a:buFontTx/>
              <a:buNone/>
              <a:defRPr sz="1800" baseline="0">
                <a:solidFill>
                  <a:schemeClr val="bg1"/>
                </a:solidFill>
              </a:defRPr>
            </a:lvl1pPr>
          </a:lstStyle>
          <a:p>
            <a:r>
              <a:rPr lang="en-US" dirty="0" smtClean="0"/>
              <a:t>Date</a:t>
            </a:r>
          </a:p>
          <a:p>
            <a:endParaRPr lang="en-US" dirty="0" smtClean="0"/>
          </a:p>
          <a:p>
            <a:r>
              <a:rPr lang="en-US" dirty="0" smtClean="0"/>
              <a:t>Name</a:t>
            </a:r>
          </a:p>
          <a:p>
            <a:r>
              <a:rPr lang="en-US" dirty="0" smtClean="0"/>
              <a:t>Title</a:t>
            </a:r>
            <a:endParaRPr lang="en-US" dirty="0"/>
          </a:p>
        </p:txBody>
      </p:sp>
      <p:sp>
        <p:nvSpPr>
          <p:cNvPr id="6" name="Text Placeholder 5"/>
          <p:cNvSpPr>
            <a:spLocks noGrp="1"/>
          </p:cNvSpPr>
          <p:nvPr>
            <p:ph type="body" sz="quarter" idx="10" hasCustomPrompt="1"/>
          </p:nvPr>
        </p:nvSpPr>
        <p:spPr>
          <a:xfrm>
            <a:off x="1104900" y="3146425"/>
            <a:ext cx="7789863" cy="927100"/>
          </a:xfrm>
        </p:spPr>
        <p:txBody>
          <a:bodyPr/>
          <a:lstStyle>
            <a:lvl1pPr>
              <a:buFontTx/>
              <a:buNone/>
              <a:defRPr>
                <a:solidFill>
                  <a:schemeClr val="bg1"/>
                </a:solidFill>
              </a:defRPr>
            </a:lvl1pPr>
          </a:lstStyle>
          <a:p>
            <a:pPr lvl="0"/>
            <a:r>
              <a:rPr lang="en-US" dirty="0" smtClean="0"/>
              <a:t>Click to edit Master subtitle style</a:t>
            </a:r>
            <a:endParaRPr lang="en-US" dirty="0"/>
          </a:p>
        </p:txBody>
      </p:sp>
      <p:pic>
        <p:nvPicPr>
          <p:cNvPr id="7" name="Picture 6" descr="UW.Wordmark_ctr.png"/>
          <p:cNvPicPr>
            <a:picLocks noChangeAspect="1"/>
          </p:cNvPicPr>
          <p:nvPr userDrawn="1"/>
        </p:nvPicPr>
        <p:blipFill>
          <a:blip r:embed="rId3" cstate="print"/>
          <a:stretch>
            <a:fillRect/>
          </a:stretch>
        </p:blipFill>
        <p:spPr>
          <a:xfrm>
            <a:off x="6454588" y="6408802"/>
            <a:ext cx="2312952" cy="154495"/>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457200" y="1143000"/>
            <a:ext cx="8229600" cy="4983163"/>
          </a:xfrm>
        </p:spPr>
        <p:txBody>
          <a:bodyPr/>
          <a:lstStyle>
            <a:lvl1pPr>
              <a:buClr>
                <a:schemeClr val="accent1"/>
              </a:buClr>
              <a:buSzPct val="120000"/>
              <a:defRPr>
                <a:solidFill>
                  <a:schemeClr val="bg2">
                    <a:lumMod val="50000"/>
                  </a:schemeClr>
                </a:solidFill>
              </a:defRPr>
            </a:lvl1pPr>
            <a:lvl2pPr>
              <a:buSzPct val="90000"/>
              <a:buFont typeface="Courier New" pitchFamily="49" charset="0"/>
              <a:buChar char="o"/>
              <a:defRPr sz="2000">
                <a:solidFill>
                  <a:schemeClr val="bg2">
                    <a:lumMod val="50000"/>
                  </a:schemeClr>
                </a:solidFill>
              </a:defRPr>
            </a:lvl2pPr>
            <a:lvl3pPr>
              <a:buSzPct val="90000"/>
              <a:buFont typeface="Arial" pitchFamily="34" charset="0"/>
              <a:buChar char="─"/>
              <a:defRPr sz="1800">
                <a:solidFill>
                  <a:schemeClr val="bg2">
                    <a:lumMod val="50000"/>
                  </a:schemeClr>
                </a:solidFill>
              </a:defRPr>
            </a:lvl3pPr>
            <a:lvl4pPr>
              <a:buFont typeface="Arial" pitchFamily="34" charset="0"/>
              <a:buChar char="»"/>
              <a:defRPr sz="1600">
                <a:solidFill>
                  <a:schemeClr val="bg2">
                    <a:lumMod val="50000"/>
                  </a:schemeClr>
                </a:solidFill>
              </a:defRPr>
            </a:lvl4pPr>
            <a:lvl5pPr>
              <a:defRPr sz="1600">
                <a:solidFill>
                  <a:schemeClr val="bg2">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0"/>
          </p:nvPr>
        </p:nvSpPr>
        <p:spPr/>
        <p:txBody>
          <a:bodyPr/>
          <a:lstStyle>
            <a:lvl1pPr>
              <a:defRPr/>
            </a:lvl1pPr>
          </a:lstStyle>
          <a:p>
            <a:fld id="{0351F2E6-A7BC-496D-9D39-6D142B5688F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135930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Slide Number Placeholder 4"/>
          <p:cNvSpPr>
            <a:spLocks noGrp="1"/>
          </p:cNvSpPr>
          <p:nvPr>
            <p:ph type="sldNum" sz="quarter" idx="10"/>
          </p:nvPr>
        </p:nvSpPr>
        <p:spPr/>
        <p:txBody>
          <a:bodyPr/>
          <a:lstStyle>
            <a:lvl1pPr>
              <a:defRPr/>
            </a:lvl1pPr>
          </a:lstStyle>
          <a:p>
            <a:fld id="{63D2F3B2-6206-4DB8-B93A-33EB383A230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027153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with subheading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905"/>
            <a:ext cx="4040188" cy="676895"/>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29736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645025" y="1140032"/>
            <a:ext cx="4041775" cy="700644"/>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0675"/>
            <a:ext cx="4041775" cy="428548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Slide Number Placeholder 6"/>
          <p:cNvSpPr>
            <a:spLocks noGrp="1"/>
          </p:cNvSpPr>
          <p:nvPr>
            <p:ph type="sldNum" sz="quarter" idx="10"/>
          </p:nvPr>
        </p:nvSpPr>
        <p:spPr/>
        <p:txBody>
          <a:bodyPr/>
          <a:lstStyle>
            <a:lvl1pPr>
              <a:defRPr/>
            </a:lvl1pPr>
          </a:lstStyle>
          <a:p>
            <a:fld id="{729E7555-11F8-4BDF-BC63-E2088BBC284D}" type="slidenum">
              <a:rPr lang="en-US">
                <a:solidFill>
                  <a:srgbClr val="FFFFFF"/>
                </a:solidFill>
              </a:rPr>
              <a:pPr/>
              <a:t>‹#›</a:t>
            </a:fld>
            <a:endParaRPr lang="en-US">
              <a:solidFill>
                <a:srgbClr val="FFFFFF"/>
              </a:solidFill>
            </a:endParaRPr>
          </a:p>
        </p:txBody>
      </p:sp>
      <p:sp>
        <p:nvSpPr>
          <p:cNvPr id="8" name="Title 1"/>
          <p:cNvSpPr>
            <a:spLocks noGrp="1"/>
          </p:cNvSpPr>
          <p:nvPr>
            <p:ph type="title"/>
          </p:nvPr>
        </p:nvSpPr>
        <p:spPr>
          <a:xfrm>
            <a:off x="457200" y="198438"/>
            <a:ext cx="8191500" cy="660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57499995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C2A49F42-FD93-45D5-B0E8-57D633F3B1E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06390785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3204D3B-C328-45BC-BE43-D61C06300A1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9947987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0">
                <a:solidFill>
                  <a:schemeClr val="bg2">
                    <a:lumMod val="50000"/>
                  </a:schemeClr>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solidFill>
                  <a:schemeClr val="bg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E979C44-9693-4F77-B151-87D77CA1F496}"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5990854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0"/>
          </p:nvPr>
        </p:nvSpPr>
        <p:spPr/>
        <p:txBody>
          <a:bodyPr/>
          <a:lstStyle>
            <a:lvl1pPr>
              <a:defRPr/>
            </a:lvl1pPr>
          </a:lstStyle>
          <a:p>
            <a:fld id="{E0CD2D73-9E59-477E-8035-85B0CAE1423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80345527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100138" y="2268204"/>
            <a:ext cx="7772400" cy="705283"/>
          </a:xfrm>
        </p:spPr>
        <p:txBody>
          <a:bodyPr anchor="b"/>
          <a:lstStyle>
            <a:lvl1pPr>
              <a:defRPr sz="3600">
                <a:solidFill>
                  <a:schemeClr val="bg1"/>
                </a:solidFill>
              </a:defRPr>
            </a:lvl1pPr>
          </a:lstStyle>
          <a:p>
            <a:r>
              <a:rPr lang="en-US" smtClean="0"/>
              <a:t>Click to edit Master title style</a:t>
            </a:r>
            <a:endParaRPr lang="en-US" dirty="0"/>
          </a:p>
        </p:txBody>
      </p:sp>
      <p:sp>
        <p:nvSpPr>
          <p:cNvPr id="4099" name="Rectangle 3"/>
          <p:cNvSpPr>
            <a:spLocks noGrp="1" noChangeArrowheads="1"/>
          </p:cNvSpPr>
          <p:nvPr>
            <p:ph type="subTitle" idx="1" hasCustomPrompt="1"/>
          </p:nvPr>
        </p:nvSpPr>
        <p:spPr>
          <a:xfrm>
            <a:off x="1100138" y="5008038"/>
            <a:ext cx="3929062" cy="1624337"/>
          </a:xfrm>
        </p:spPr>
        <p:txBody>
          <a:bodyPr/>
          <a:lstStyle>
            <a:lvl1pPr marL="0" indent="0">
              <a:lnSpc>
                <a:spcPct val="100000"/>
              </a:lnSpc>
              <a:spcBef>
                <a:spcPts val="800"/>
              </a:spcBef>
              <a:buFontTx/>
              <a:buNone/>
              <a:defRPr sz="1800" baseline="0">
                <a:solidFill>
                  <a:schemeClr val="bg1"/>
                </a:solidFill>
              </a:defRPr>
            </a:lvl1pPr>
          </a:lstStyle>
          <a:p>
            <a:r>
              <a:rPr lang="en-US" dirty="0" smtClean="0"/>
              <a:t>Date</a:t>
            </a:r>
          </a:p>
          <a:p>
            <a:endParaRPr lang="en-US" dirty="0" smtClean="0"/>
          </a:p>
          <a:p>
            <a:r>
              <a:rPr lang="en-US" dirty="0" smtClean="0"/>
              <a:t>Name</a:t>
            </a:r>
          </a:p>
          <a:p>
            <a:r>
              <a:rPr lang="en-US" dirty="0" smtClean="0"/>
              <a:t>Title</a:t>
            </a:r>
            <a:endParaRPr lang="en-US" dirty="0"/>
          </a:p>
        </p:txBody>
      </p:sp>
      <p:sp>
        <p:nvSpPr>
          <p:cNvPr id="6" name="Text Placeholder 5"/>
          <p:cNvSpPr>
            <a:spLocks noGrp="1"/>
          </p:cNvSpPr>
          <p:nvPr>
            <p:ph type="body" sz="quarter" idx="10" hasCustomPrompt="1"/>
          </p:nvPr>
        </p:nvSpPr>
        <p:spPr>
          <a:xfrm>
            <a:off x="1104900" y="3146425"/>
            <a:ext cx="7789863" cy="927100"/>
          </a:xfrm>
        </p:spPr>
        <p:txBody>
          <a:bodyPr/>
          <a:lstStyle>
            <a:lvl1pPr>
              <a:buFontTx/>
              <a:buNone/>
              <a:defRPr>
                <a:solidFill>
                  <a:schemeClr val="bg1"/>
                </a:solidFill>
              </a:defRPr>
            </a:lvl1pPr>
          </a:lstStyle>
          <a:p>
            <a:pPr lvl="0"/>
            <a:r>
              <a:rPr lang="en-US" dirty="0" smtClean="0"/>
              <a:t>Click to edit Master subtitle style</a:t>
            </a:r>
            <a:endParaRPr lang="en-US" dirty="0"/>
          </a:p>
        </p:txBody>
      </p:sp>
      <p:pic>
        <p:nvPicPr>
          <p:cNvPr id="7" name="Picture 6" descr="UW.Wordmark_ctr.png"/>
          <p:cNvPicPr>
            <a:picLocks noChangeAspect="1"/>
          </p:cNvPicPr>
          <p:nvPr userDrawn="1"/>
        </p:nvPicPr>
        <p:blipFill>
          <a:blip r:embed="rId3" cstate="print"/>
          <a:stretch>
            <a:fillRect/>
          </a:stretch>
        </p:blipFill>
        <p:spPr>
          <a:xfrm>
            <a:off x="6454588" y="6408802"/>
            <a:ext cx="2312952" cy="154495"/>
          </a:xfrm>
          <a:prstGeom prst="rect">
            <a:avLst/>
          </a:prstGeom>
        </p:spPr>
      </p:pic>
    </p:spTree>
    <p:extLst>
      <p:ext uri="{BB962C8B-B14F-4D97-AF65-F5344CB8AC3E}">
        <p14:creationId xmlns:p14="http://schemas.microsoft.com/office/powerpoint/2010/main" val="14635227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457200" y="1143000"/>
            <a:ext cx="8229600" cy="4983163"/>
          </a:xfrm>
        </p:spPr>
        <p:txBody>
          <a:bodyPr/>
          <a:lstStyle>
            <a:lvl1pPr>
              <a:buClr>
                <a:schemeClr val="accent1"/>
              </a:buClr>
              <a:buSzPct val="120000"/>
              <a:defRPr>
                <a:solidFill>
                  <a:schemeClr val="bg2">
                    <a:lumMod val="50000"/>
                  </a:schemeClr>
                </a:solidFill>
              </a:defRPr>
            </a:lvl1pPr>
            <a:lvl2pPr>
              <a:buSzPct val="90000"/>
              <a:buFont typeface="Courier New" pitchFamily="49" charset="0"/>
              <a:buChar char="o"/>
              <a:defRPr sz="2000">
                <a:solidFill>
                  <a:schemeClr val="bg2">
                    <a:lumMod val="50000"/>
                  </a:schemeClr>
                </a:solidFill>
              </a:defRPr>
            </a:lvl2pPr>
            <a:lvl3pPr>
              <a:buSzPct val="90000"/>
              <a:buFont typeface="Arial" pitchFamily="34" charset="0"/>
              <a:buChar char="─"/>
              <a:defRPr sz="1800">
                <a:solidFill>
                  <a:schemeClr val="bg2">
                    <a:lumMod val="50000"/>
                  </a:schemeClr>
                </a:solidFill>
              </a:defRPr>
            </a:lvl3pPr>
            <a:lvl4pPr>
              <a:buFont typeface="Arial" pitchFamily="34" charset="0"/>
              <a:buChar char="»"/>
              <a:defRPr sz="1600">
                <a:solidFill>
                  <a:schemeClr val="bg2">
                    <a:lumMod val="50000"/>
                  </a:schemeClr>
                </a:solidFill>
              </a:defRPr>
            </a:lvl4pPr>
            <a:lvl5pPr>
              <a:defRPr sz="1600">
                <a:solidFill>
                  <a:schemeClr val="bg2">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0"/>
          </p:nvPr>
        </p:nvSpPr>
        <p:spPr/>
        <p:txBody>
          <a:bodyPr/>
          <a:lstStyle>
            <a:lvl1pPr>
              <a:defRPr/>
            </a:lvl1pPr>
          </a:lstStyle>
          <a:p>
            <a:fld id="{0351F2E6-A7BC-496D-9D39-6D142B5688F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5951022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Slide Number Placeholder 4"/>
          <p:cNvSpPr>
            <a:spLocks noGrp="1"/>
          </p:cNvSpPr>
          <p:nvPr>
            <p:ph type="sldNum" sz="quarter" idx="10"/>
          </p:nvPr>
        </p:nvSpPr>
        <p:spPr/>
        <p:txBody>
          <a:bodyPr/>
          <a:lstStyle>
            <a:lvl1pPr>
              <a:defRPr/>
            </a:lvl1pPr>
          </a:lstStyle>
          <a:p>
            <a:fld id="{63D2F3B2-6206-4DB8-B93A-33EB383A230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529549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457200" y="1143000"/>
            <a:ext cx="8229600" cy="4983163"/>
          </a:xfrm>
        </p:spPr>
        <p:txBody>
          <a:bodyPr/>
          <a:lstStyle>
            <a:lvl1pPr>
              <a:buClr>
                <a:schemeClr val="accent1"/>
              </a:buClr>
              <a:buSzPct val="120000"/>
              <a:defRPr>
                <a:solidFill>
                  <a:schemeClr val="bg2">
                    <a:lumMod val="50000"/>
                  </a:schemeClr>
                </a:solidFill>
              </a:defRPr>
            </a:lvl1pPr>
            <a:lvl2pPr>
              <a:buSzPct val="90000"/>
              <a:buFont typeface="Courier New" pitchFamily="49" charset="0"/>
              <a:buChar char="o"/>
              <a:defRPr sz="2000">
                <a:solidFill>
                  <a:schemeClr val="bg2">
                    <a:lumMod val="50000"/>
                  </a:schemeClr>
                </a:solidFill>
              </a:defRPr>
            </a:lvl2pPr>
            <a:lvl3pPr>
              <a:buSzPct val="90000"/>
              <a:buFont typeface="Arial" pitchFamily="34" charset="0"/>
              <a:buChar char="─"/>
              <a:defRPr sz="1800">
                <a:solidFill>
                  <a:schemeClr val="bg2">
                    <a:lumMod val="50000"/>
                  </a:schemeClr>
                </a:solidFill>
              </a:defRPr>
            </a:lvl3pPr>
            <a:lvl4pPr>
              <a:buFont typeface="Arial" pitchFamily="34" charset="0"/>
              <a:buChar char="»"/>
              <a:defRPr sz="1600">
                <a:solidFill>
                  <a:schemeClr val="bg2">
                    <a:lumMod val="50000"/>
                  </a:schemeClr>
                </a:solidFill>
              </a:defRPr>
            </a:lvl4pPr>
            <a:lvl5pPr>
              <a:defRPr sz="1600">
                <a:solidFill>
                  <a:schemeClr val="bg2">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0"/>
          </p:nvPr>
        </p:nvSpPr>
        <p:spPr/>
        <p:txBody>
          <a:bodyPr/>
          <a:lstStyle>
            <a:lvl1pPr>
              <a:defRPr/>
            </a:lvl1pPr>
          </a:lstStyle>
          <a:p>
            <a:fld id="{0351F2E6-A7BC-496D-9D39-6D142B5688FB}"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with subheading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905"/>
            <a:ext cx="4040188" cy="676895"/>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29736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645025" y="1140032"/>
            <a:ext cx="4041775" cy="700644"/>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0675"/>
            <a:ext cx="4041775" cy="428548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Slide Number Placeholder 6"/>
          <p:cNvSpPr>
            <a:spLocks noGrp="1"/>
          </p:cNvSpPr>
          <p:nvPr>
            <p:ph type="sldNum" sz="quarter" idx="10"/>
          </p:nvPr>
        </p:nvSpPr>
        <p:spPr/>
        <p:txBody>
          <a:bodyPr/>
          <a:lstStyle>
            <a:lvl1pPr>
              <a:defRPr/>
            </a:lvl1pPr>
          </a:lstStyle>
          <a:p>
            <a:fld id="{729E7555-11F8-4BDF-BC63-E2088BBC284D}" type="slidenum">
              <a:rPr lang="en-US">
                <a:solidFill>
                  <a:srgbClr val="FFFFFF"/>
                </a:solidFill>
              </a:rPr>
              <a:pPr/>
              <a:t>‹#›</a:t>
            </a:fld>
            <a:endParaRPr lang="en-US">
              <a:solidFill>
                <a:srgbClr val="FFFFFF"/>
              </a:solidFill>
            </a:endParaRPr>
          </a:p>
        </p:txBody>
      </p:sp>
      <p:sp>
        <p:nvSpPr>
          <p:cNvPr id="8" name="Title 1"/>
          <p:cNvSpPr>
            <a:spLocks noGrp="1"/>
          </p:cNvSpPr>
          <p:nvPr>
            <p:ph type="title"/>
          </p:nvPr>
        </p:nvSpPr>
        <p:spPr>
          <a:xfrm>
            <a:off x="457200" y="198438"/>
            <a:ext cx="8191500" cy="660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0792988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C2A49F42-FD93-45D5-B0E8-57D633F3B1E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0178700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3204D3B-C328-45BC-BE43-D61C06300A1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5135731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0">
                <a:solidFill>
                  <a:schemeClr val="bg2">
                    <a:lumMod val="50000"/>
                  </a:schemeClr>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solidFill>
                  <a:schemeClr val="bg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E979C44-9693-4F77-B151-87D77CA1F496}"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660911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0"/>
          </p:nvPr>
        </p:nvSpPr>
        <p:spPr/>
        <p:txBody>
          <a:bodyPr/>
          <a:lstStyle>
            <a:lvl1pPr>
              <a:defRPr/>
            </a:lvl1pPr>
          </a:lstStyle>
          <a:p>
            <a:fld id="{E0CD2D73-9E59-477E-8035-85B0CAE1423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7373945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100138" y="2268204"/>
            <a:ext cx="7772400" cy="705283"/>
          </a:xfrm>
        </p:spPr>
        <p:txBody>
          <a:bodyPr anchor="b"/>
          <a:lstStyle>
            <a:lvl1pPr>
              <a:defRPr sz="3600">
                <a:solidFill>
                  <a:schemeClr val="bg1"/>
                </a:solidFill>
              </a:defRPr>
            </a:lvl1pPr>
          </a:lstStyle>
          <a:p>
            <a:r>
              <a:rPr lang="en-US" smtClean="0"/>
              <a:t>Click to edit Master title style</a:t>
            </a:r>
            <a:endParaRPr lang="en-US" dirty="0"/>
          </a:p>
        </p:txBody>
      </p:sp>
      <p:sp>
        <p:nvSpPr>
          <p:cNvPr id="4099" name="Rectangle 3"/>
          <p:cNvSpPr>
            <a:spLocks noGrp="1" noChangeArrowheads="1"/>
          </p:cNvSpPr>
          <p:nvPr>
            <p:ph type="subTitle" idx="1" hasCustomPrompt="1"/>
          </p:nvPr>
        </p:nvSpPr>
        <p:spPr>
          <a:xfrm>
            <a:off x="1100138" y="5008038"/>
            <a:ext cx="3929062" cy="1624337"/>
          </a:xfrm>
        </p:spPr>
        <p:txBody>
          <a:bodyPr/>
          <a:lstStyle>
            <a:lvl1pPr marL="0" indent="0">
              <a:lnSpc>
                <a:spcPct val="100000"/>
              </a:lnSpc>
              <a:spcBef>
                <a:spcPts val="800"/>
              </a:spcBef>
              <a:buFontTx/>
              <a:buNone/>
              <a:defRPr sz="1800" baseline="0">
                <a:solidFill>
                  <a:schemeClr val="bg1"/>
                </a:solidFill>
              </a:defRPr>
            </a:lvl1pPr>
          </a:lstStyle>
          <a:p>
            <a:r>
              <a:rPr lang="en-US" dirty="0" smtClean="0"/>
              <a:t>Date</a:t>
            </a:r>
          </a:p>
          <a:p>
            <a:endParaRPr lang="en-US" dirty="0" smtClean="0"/>
          </a:p>
          <a:p>
            <a:r>
              <a:rPr lang="en-US" dirty="0" smtClean="0"/>
              <a:t>Name</a:t>
            </a:r>
          </a:p>
          <a:p>
            <a:r>
              <a:rPr lang="en-US" dirty="0" smtClean="0"/>
              <a:t>Title</a:t>
            </a:r>
            <a:endParaRPr lang="en-US" dirty="0"/>
          </a:p>
        </p:txBody>
      </p:sp>
      <p:sp>
        <p:nvSpPr>
          <p:cNvPr id="6" name="Text Placeholder 5"/>
          <p:cNvSpPr>
            <a:spLocks noGrp="1"/>
          </p:cNvSpPr>
          <p:nvPr>
            <p:ph type="body" sz="quarter" idx="10" hasCustomPrompt="1"/>
          </p:nvPr>
        </p:nvSpPr>
        <p:spPr>
          <a:xfrm>
            <a:off x="1104900" y="3146425"/>
            <a:ext cx="7789863" cy="927100"/>
          </a:xfrm>
        </p:spPr>
        <p:txBody>
          <a:bodyPr/>
          <a:lstStyle>
            <a:lvl1pPr>
              <a:buFontTx/>
              <a:buNone/>
              <a:defRPr>
                <a:solidFill>
                  <a:schemeClr val="bg1"/>
                </a:solidFill>
              </a:defRPr>
            </a:lvl1pPr>
          </a:lstStyle>
          <a:p>
            <a:pPr lvl="0"/>
            <a:r>
              <a:rPr lang="en-US" dirty="0" smtClean="0"/>
              <a:t>Click to edit Master subtitle style</a:t>
            </a:r>
            <a:endParaRPr lang="en-US" dirty="0"/>
          </a:p>
        </p:txBody>
      </p:sp>
      <p:pic>
        <p:nvPicPr>
          <p:cNvPr id="7" name="Picture 6" descr="UW.Wordmark_ctr.png"/>
          <p:cNvPicPr>
            <a:picLocks noChangeAspect="1"/>
          </p:cNvPicPr>
          <p:nvPr userDrawn="1"/>
        </p:nvPicPr>
        <p:blipFill>
          <a:blip r:embed="rId3" cstate="print"/>
          <a:stretch>
            <a:fillRect/>
          </a:stretch>
        </p:blipFill>
        <p:spPr>
          <a:xfrm>
            <a:off x="6454588" y="6408802"/>
            <a:ext cx="2312952" cy="154495"/>
          </a:xfrm>
          <a:prstGeom prst="rect">
            <a:avLst/>
          </a:prstGeom>
        </p:spPr>
      </p:pic>
    </p:spTree>
    <p:extLst>
      <p:ext uri="{BB962C8B-B14F-4D97-AF65-F5344CB8AC3E}">
        <p14:creationId xmlns:p14="http://schemas.microsoft.com/office/powerpoint/2010/main" val="201143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457200" y="1143000"/>
            <a:ext cx="8229600" cy="4983163"/>
          </a:xfrm>
        </p:spPr>
        <p:txBody>
          <a:bodyPr/>
          <a:lstStyle>
            <a:lvl1pPr>
              <a:buClr>
                <a:schemeClr val="accent1"/>
              </a:buClr>
              <a:buSzPct val="120000"/>
              <a:defRPr>
                <a:solidFill>
                  <a:schemeClr val="bg2">
                    <a:lumMod val="50000"/>
                  </a:schemeClr>
                </a:solidFill>
              </a:defRPr>
            </a:lvl1pPr>
            <a:lvl2pPr>
              <a:buSzPct val="90000"/>
              <a:buFont typeface="Courier New" pitchFamily="49" charset="0"/>
              <a:buChar char="o"/>
              <a:defRPr sz="2000">
                <a:solidFill>
                  <a:schemeClr val="bg2">
                    <a:lumMod val="50000"/>
                  </a:schemeClr>
                </a:solidFill>
              </a:defRPr>
            </a:lvl2pPr>
            <a:lvl3pPr>
              <a:buSzPct val="90000"/>
              <a:buFont typeface="Arial" pitchFamily="34" charset="0"/>
              <a:buChar char="─"/>
              <a:defRPr sz="1800">
                <a:solidFill>
                  <a:schemeClr val="bg2">
                    <a:lumMod val="50000"/>
                  </a:schemeClr>
                </a:solidFill>
              </a:defRPr>
            </a:lvl3pPr>
            <a:lvl4pPr>
              <a:buFont typeface="Arial" pitchFamily="34" charset="0"/>
              <a:buChar char="»"/>
              <a:defRPr sz="1600">
                <a:solidFill>
                  <a:schemeClr val="bg2">
                    <a:lumMod val="50000"/>
                  </a:schemeClr>
                </a:solidFill>
              </a:defRPr>
            </a:lvl4pPr>
            <a:lvl5pPr>
              <a:defRPr sz="1600">
                <a:solidFill>
                  <a:schemeClr val="bg2">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0"/>
          </p:nvPr>
        </p:nvSpPr>
        <p:spPr/>
        <p:txBody>
          <a:bodyPr/>
          <a:lstStyle>
            <a:lvl1pPr>
              <a:defRPr/>
            </a:lvl1pPr>
          </a:lstStyle>
          <a:p>
            <a:fld id="{0351F2E6-A7BC-496D-9D39-6D142B5688F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710057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Slide Number Placeholder 4"/>
          <p:cNvSpPr>
            <a:spLocks noGrp="1"/>
          </p:cNvSpPr>
          <p:nvPr>
            <p:ph type="sldNum" sz="quarter" idx="10"/>
          </p:nvPr>
        </p:nvSpPr>
        <p:spPr/>
        <p:txBody>
          <a:bodyPr/>
          <a:lstStyle>
            <a:lvl1pPr>
              <a:defRPr/>
            </a:lvl1pPr>
          </a:lstStyle>
          <a:p>
            <a:fld id="{63D2F3B2-6206-4DB8-B93A-33EB383A230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158259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with subheading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905"/>
            <a:ext cx="4040188" cy="676895"/>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29736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645025" y="1140032"/>
            <a:ext cx="4041775" cy="700644"/>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0675"/>
            <a:ext cx="4041775" cy="428548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Slide Number Placeholder 6"/>
          <p:cNvSpPr>
            <a:spLocks noGrp="1"/>
          </p:cNvSpPr>
          <p:nvPr>
            <p:ph type="sldNum" sz="quarter" idx="10"/>
          </p:nvPr>
        </p:nvSpPr>
        <p:spPr/>
        <p:txBody>
          <a:bodyPr/>
          <a:lstStyle>
            <a:lvl1pPr>
              <a:defRPr/>
            </a:lvl1pPr>
          </a:lstStyle>
          <a:p>
            <a:fld id="{729E7555-11F8-4BDF-BC63-E2088BBC284D}" type="slidenum">
              <a:rPr lang="en-US">
                <a:solidFill>
                  <a:srgbClr val="FFFFFF"/>
                </a:solidFill>
              </a:rPr>
              <a:pPr/>
              <a:t>‹#›</a:t>
            </a:fld>
            <a:endParaRPr lang="en-US">
              <a:solidFill>
                <a:srgbClr val="FFFFFF"/>
              </a:solidFill>
            </a:endParaRPr>
          </a:p>
        </p:txBody>
      </p:sp>
      <p:sp>
        <p:nvSpPr>
          <p:cNvPr id="8" name="Title 1"/>
          <p:cNvSpPr>
            <a:spLocks noGrp="1"/>
          </p:cNvSpPr>
          <p:nvPr>
            <p:ph type="title"/>
          </p:nvPr>
        </p:nvSpPr>
        <p:spPr>
          <a:xfrm>
            <a:off x="457200" y="198438"/>
            <a:ext cx="8191500" cy="660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03044944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C2A49F42-FD93-45D5-B0E8-57D633F3B1E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0902236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Slide Number Placeholder 4"/>
          <p:cNvSpPr>
            <a:spLocks noGrp="1"/>
          </p:cNvSpPr>
          <p:nvPr>
            <p:ph type="sldNum" sz="quarter" idx="10"/>
          </p:nvPr>
        </p:nvSpPr>
        <p:spPr/>
        <p:txBody>
          <a:bodyPr/>
          <a:lstStyle>
            <a:lvl1pPr>
              <a:defRPr/>
            </a:lvl1pPr>
          </a:lstStyle>
          <a:p>
            <a:fld id="{63D2F3B2-6206-4DB8-B93A-33EB383A230E}"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3204D3B-C328-45BC-BE43-D61C06300A1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53718699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0">
                <a:solidFill>
                  <a:schemeClr val="bg2">
                    <a:lumMod val="50000"/>
                  </a:schemeClr>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solidFill>
                  <a:schemeClr val="bg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E979C44-9693-4F77-B151-87D77CA1F496}"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0241359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0"/>
          </p:nvPr>
        </p:nvSpPr>
        <p:spPr/>
        <p:txBody>
          <a:bodyPr/>
          <a:lstStyle>
            <a:lvl1pPr>
              <a:defRPr/>
            </a:lvl1pPr>
          </a:lstStyle>
          <a:p>
            <a:fld id="{E0CD2D73-9E59-477E-8035-85B0CAE1423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462874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p:spPr>
        <p:txBody>
          <a:bodyPr/>
          <a:lstStyle/>
          <a:p>
            <a:pPr lvl="0"/>
            <a:endParaRPr lang="en-US" noProof="0"/>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pPr>
              <a:defRPr/>
            </a:pPr>
            <a:endParaRPr lang="en-US">
              <a:solidFill>
                <a:srgbClr val="4C5B52"/>
              </a:solidFill>
            </a:endParaRPr>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US">
              <a:solidFill>
                <a:srgbClr val="4C5B52"/>
              </a:solidFill>
            </a:endParaRPr>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pPr>
              <a:defRPr/>
            </a:pPr>
            <a:fld id="{51369ED8-13AD-4C1F-8DD8-331CB593E66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071141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100138" y="2268204"/>
            <a:ext cx="7772400" cy="705283"/>
          </a:xfrm>
        </p:spPr>
        <p:txBody>
          <a:bodyPr anchor="b"/>
          <a:lstStyle>
            <a:lvl1pPr>
              <a:defRPr sz="3600">
                <a:solidFill>
                  <a:schemeClr val="bg1"/>
                </a:solidFill>
              </a:defRPr>
            </a:lvl1pPr>
          </a:lstStyle>
          <a:p>
            <a:r>
              <a:rPr lang="en-US" smtClean="0"/>
              <a:t>Click to edit Master title style</a:t>
            </a:r>
            <a:endParaRPr lang="en-US" dirty="0"/>
          </a:p>
        </p:txBody>
      </p:sp>
      <p:sp>
        <p:nvSpPr>
          <p:cNvPr id="4099" name="Rectangle 3"/>
          <p:cNvSpPr>
            <a:spLocks noGrp="1" noChangeArrowheads="1"/>
          </p:cNvSpPr>
          <p:nvPr>
            <p:ph type="subTitle" idx="1" hasCustomPrompt="1"/>
          </p:nvPr>
        </p:nvSpPr>
        <p:spPr>
          <a:xfrm>
            <a:off x="1100138" y="5008038"/>
            <a:ext cx="3929062" cy="1624337"/>
          </a:xfrm>
        </p:spPr>
        <p:txBody>
          <a:bodyPr/>
          <a:lstStyle>
            <a:lvl1pPr marL="0" indent="0">
              <a:lnSpc>
                <a:spcPct val="100000"/>
              </a:lnSpc>
              <a:spcBef>
                <a:spcPts val="800"/>
              </a:spcBef>
              <a:buFontTx/>
              <a:buNone/>
              <a:defRPr sz="1800" baseline="0">
                <a:solidFill>
                  <a:schemeClr val="bg1"/>
                </a:solidFill>
              </a:defRPr>
            </a:lvl1pPr>
          </a:lstStyle>
          <a:p>
            <a:r>
              <a:rPr lang="en-US" dirty="0" smtClean="0"/>
              <a:t>Date</a:t>
            </a:r>
          </a:p>
          <a:p>
            <a:endParaRPr lang="en-US" dirty="0" smtClean="0"/>
          </a:p>
          <a:p>
            <a:r>
              <a:rPr lang="en-US" dirty="0" smtClean="0"/>
              <a:t>Name</a:t>
            </a:r>
          </a:p>
          <a:p>
            <a:r>
              <a:rPr lang="en-US" dirty="0" smtClean="0"/>
              <a:t>Title</a:t>
            </a:r>
            <a:endParaRPr lang="en-US" dirty="0"/>
          </a:p>
        </p:txBody>
      </p:sp>
      <p:sp>
        <p:nvSpPr>
          <p:cNvPr id="6" name="Text Placeholder 5"/>
          <p:cNvSpPr>
            <a:spLocks noGrp="1"/>
          </p:cNvSpPr>
          <p:nvPr>
            <p:ph type="body" sz="quarter" idx="10" hasCustomPrompt="1"/>
          </p:nvPr>
        </p:nvSpPr>
        <p:spPr>
          <a:xfrm>
            <a:off x="1104900" y="3146425"/>
            <a:ext cx="7789863" cy="927100"/>
          </a:xfrm>
        </p:spPr>
        <p:txBody>
          <a:bodyPr/>
          <a:lstStyle>
            <a:lvl1pPr>
              <a:buFontTx/>
              <a:buNone/>
              <a:defRPr>
                <a:solidFill>
                  <a:schemeClr val="bg1"/>
                </a:solidFill>
              </a:defRPr>
            </a:lvl1pPr>
          </a:lstStyle>
          <a:p>
            <a:pPr lvl="0"/>
            <a:r>
              <a:rPr lang="en-US" dirty="0" smtClean="0"/>
              <a:t>Click to edit Master subtitle style</a:t>
            </a:r>
            <a:endParaRPr lang="en-US" dirty="0"/>
          </a:p>
        </p:txBody>
      </p:sp>
      <p:pic>
        <p:nvPicPr>
          <p:cNvPr id="7" name="Picture 6" descr="UW.Wordmark_ctr.png"/>
          <p:cNvPicPr>
            <a:picLocks noChangeAspect="1"/>
          </p:cNvPicPr>
          <p:nvPr userDrawn="1"/>
        </p:nvPicPr>
        <p:blipFill>
          <a:blip r:embed="rId3" cstate="print"/>
          <a:stretch>
            <a:fillRect/>
          </a:stretch>
        </p:blipFill>
        <p:spPr>
          <a:xfrm>
            <a:off x="6454588" y="6408802"/>
            <a:ext cx="2312952" cy="154495"/>
          </a:xfrm>
          <a:prstGeom prst="rect">
            <a:avLst/>
          </a:prstGeom>
        </p:spPr>
      </p:pic>
    </p:spTree>
    <p:extLst>
      <p:ext uri="{BB962C8B-B14F-4D97-AF65-F5344CB8AC3E}">
        <p14:creationId xmlns:p14="http://schemas.microsoft.com/office/powerpoint/2010/main" val="19553585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457200" y="1143000"/>
            <a:ext cx="8229600" cy="4983163"/>
          </a:xfrm>
        </p:spPr>
        <p:txBody>
          <a:bodyPr/>
          <a:lstStyle>
            <a:lvl1pPr>
              <a:buClr>
                <a:schemeClr val="accent1"/>
              </a:buClr>
              <a:buSzPct val="120000"/>
              <a:defRPr>
                <a:solidFill>
                  <a:schemeClr val="bg2">
                    <a:lumMod val="50000"/>
                  </a:schemeClr>
                </a:solidFill>
              </a:defRPr>
            </a:lvl1pPr>
            <a:lvl2pPr>
              <a:buSzPct val="90000"/>
              <a:buFont typeface="Courier New" pitchFamily="49" charset="0"/>
              <a:buChar char="o"/>
              <a:defRPr sz="2000">
                <a:solidFill>
                  <a:schemeClr val="bg2">
                    <a:lumMod val="50000"/>
                  </a:schemeClr>
                </a:solidFill>
              </a:defRPr>
            </a:lvl2pPr>
            <a:lvl3pPr>
              <a:buSzPct val="90000"/>
              <a:buFont typeface="Arial" pitchFamily="34" charset="0"/>
              <a:buChar char="─"/>
              <a:defRPr sz="1800">
                <a:solidFill>
                  <a:schemeClr val="bg2">
                    <a:lumMod val="50000"/>
                  </a:schemeClr>
                </a:solidFill>
              </a:defRPr>
            </a:lvl3pPr>
            <a:lvl4pPr>
              <a:buFont typeface="Arial" pitchFamily="34" charset="0"/>
              <a:buChar char="»"/>
              <a:defRPr sz="1600">
                <a:solidFill>
                  <a:schemeClr val="bg2">
                    <a:lumMod val="50000"/>
                  </a:schemeClr>
                </a:solidFill>
              </a:defRPr>
            </a:lvl4pPr>
            <a:lvl5pPr>
              <a:defRPr sz="1600">
                <a:solidFill>
                  <a:schemeClr val="bg2">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0"/>
          </p:nvPr>
        </p:nvSpPr>
        <p:spPr/>
        <p:txBody>
          <a:bodyPr/>
          <a:lstStyle>
            <a:lvl1pPr>
              <a:defRPr/>
            </a:lvl1pPr>
          </a:lstStyle>
          <a:p>
            <a:fld id="{0351F2E6-A7BC-496D-9D39-6D142B5688F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911123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140031"/>
            <a:ext cx="4038600" cy="498613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Slide Number Placeholder 4"/>
          <p:cNvSpPr>
            <a:spLocks noGrp="1"/>
          </p:cNvSpPr>
          <p:nvPr>
            <p:ph type="sldNum" sz="quarter" idx="10"/>
          </p:nvPr>
        </p:nvSpPr>
        <p:spPr/>
        <p:txBody>
          <a:bodyPr/>
          <a:lstStyle>
            <a:lvl1pPr>
              <a:defRPr/>
            </a:lvl1pPr>
          </a:lstStyle>
          <a:p>
            <a:fld id="{63D2F3B2-6206-4DB8-B93A-33EB383A230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210557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with subheading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905"/>
            <a:ext cx="4040188" cy="676895"/>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29736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645025" y="1140032"/>
            <a:ext cx="4041775" cy="700644"/>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0675"/>
            <a:ext cx="4041775" cy="428548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Slide Number Placeholder 6"/>
          <p:cNvSpPr>
            <a:spLocks noGrp="1"/>
          </p:cNvSpPr>
          <p:nvPr>
            <p:ph type="sldNum" sz="quarter" idx="10"/>
          </p:nvPr>
        </p:nvSpPr>
        <p:spPr/>
        <p:txBody>
          <a:bodyPr/>
          <a:lstStyle>
            <a:lvl1pPr>
              <a:defRPr/>
            </a:lvl1pPr>
          </a:lstStyle>
          <a:p>
            <a:fld id="{729E7555-11F8-4BDF-BC63-E2088BBC284D}" type="slidenum">
              <a:rPr lang="en-US">
                <a:solidFill>
                  <a:srgbClr val="FFFFFF"/>
                </a:solidFill>
              </a:rPr>
              <a:pPr/>
              <a:t>‹#›</a:t>
            </a:fld>
            <a:endParaRPr lang="en-US">
              <a:solidFill>
                <a:srgbClr val="FFFFFF"/>
              </a:solidFill>
            </a:endParaRPr>
          </a:p>
        </p:txBody>
      </p:sp>
      <p:sp>
        <p:nvSpPr>
          <p:cNvPr id="8" name="Title 1"/>
          <p:cNvSpPr>
            <a:spLocks noGrp="1"/>
          </p:cNvSpPr>
          <p:nvPr>
            <p:ph type="title"/>
          </p:nvPr>
        </p:nvSpPr>
        <p:spPr>
          <a:xfrm>
            <a:off x="457200" y="198438"/>
            <a:ext cx="8191500" cy="660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313180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C2A49F42-FD93-45D5-B0E8-57D633F3B1E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7526250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3204D3B-C328-45BC-BE43-D61C06300A1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1341247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with subheading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905"/>
            <a:ext cx="4040188" cy="676895"/>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297363"/>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645025" y="1140032"/>
            <a:ext cx="4041775" cy="700644"/>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0675"/>
            <a:ext cx="4041775" cy="428548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Slide Number Placeholder 6"/>
          <p:cNvSpPr>
            <a:spLocks noGrp="1"/>
          </p:cNvSpPr>
          <p:nvPr>
            <p:ph type="sldNum" sz="quarter" idx="10"/>
          </p:nvPr>
        </p:nvSpPr>
        <p:spPr/>
        <p:txBody>
          <a:bodyPr/>
          <a:lstStyle>
            <a:lvl1pPr>
              <a:defRPr/>
            </a:lvl1pPr>
          </a:lstStyle>
          <a:p>
            <a:fld id="{729E7555-11F8-4BDF-BC63-E2088BBC284D}" type="slidenum">
              <a:rPr lang="en-US"/>
              <a:pPr/>
              <a:t>‹#›</a:t>
            </a:fld>
            <a:endParaRPr lang="en-US"/>
          </a:p>
        </p:txBody>
      </p:sp>
      <p:sp>
        <p:nvSpPr>
          <p:cNvPr id="8" name="Title 1"/>
          <p:cNvSpPr>
            <a:spLocks noGrp="1"/>
          </p:cNvSpPr>
          <p:nvPr>
            <p:ph type="title"/>
          </p:nvPr>
        </p:nvSpPr>
        <p:spPr>
          <a:xfrm>
            <a:off x="457200" y="198438"/>
            <a:ext cx="8191500" cy="660400"/>
          </a:xfrm>
        </p:spPr>
        <p:txBody>
          <a:bodyPr/>
          <a:lstStyle/>
          <a:p>
            <a:r>
              <a:rPr lang="en-US" smtClean="0"/>
              <a:t>Click to edit Master title style</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0">
                <a:solidFill>
                  <a:schemeClr val="bg2">
                    <a:lumMod val="50000"/>
                  </a:schemeClr>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solidFill>
                  <a:schemeClr val="bg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E979C44-9693-4F77-B151-87D77CA1F496}"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56174395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0"/>
          </p:nvPr>
        </p:nvSpPr>
        <p:spPr/>
        <p:txBody>
          <a:bodyPr/>
          <a:lstStyle>
            <a:lvl1pPr>
              <a:defRPr/>
            </a:lvl1pPr>
          </a:lstStyle>
          <a:p>
            <a:fld id="{E0CD2D73-9E59-477E-8035-85B0CAE1423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528545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C2A49F42-FD93-45D5-B0E8-57D633F3B1E9}" type="slidenum">
              <a:rPr lang="en-US"/>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3204D3B-C328-45BC-BE43-D61C06300A1A}" type="slidenum">
              <a:rPr lang="en-US"/>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0">
                <a:solidFill>
                  <a:schemeClr val="bg2">
                    <a:lumMod val="50000"/>
                  </a:schemeClr>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solidFill>
                  <a:schemeClr val="bg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E979C44-9693-4F77-B151-87D77CA1F496}" type="slidenum">
              <a:rPr lang="en-US"/>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0"/>
          </p:nvPr>
        </p:nvSpPr>
        <p:spPr/>
        <p:txBody>
          <a:bodyPr/>
          <a:lstStyle>
            <a:lvl1pPr>
              <a:defRPr/>
            </a:lvl1pPr>
          </a:lstStyle>
          <a:p>
            <a:fld id="{E0CD2D73-9E59-477E-8035-85B0CAE14238}" type="slidenum">
              <a:rPr lang="en-US"/>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100138" y="2268204"/>
            <a:ext cx="7772400" cy="705283"/>
          </a:xfrm>
        </p:spPr>
        <p:txBody>
          <a:bodyPr anchor="b"/>
          <a:lstStyle>
            <a:lvl1pPr>
              <a:defRPr sz="3600">
                <a:solidFill>
                  <a:schemeClr val="bg1"/>
                </a:solidFill>
              </a:defRPr>
            </a:lvl1pPr>
          </a:lstStyle>
          <a:p>
            <a:r>
              <a:rPr lang="en-US" smtClean="0"/>
              <a:t>Click to edit Master title style</a:t>
            </a:r>
            <a:endParaRPr lang="en-US" dirty="0"/>
          </a:p>
        </p:txBody>
      </p:sp>
      <p:sp>
        <p:nvSpPr>
          <p:cNvPr id="4099" name="Rectangle 3"/>
          <p:cNvSpPr>
            <a:spLocks noGrp="1" noChangeArrowheads="1"/>
          </p:cNvSpPr>
          <p:nvPr>
            <p:ph type="subTitle" idx="1" hasCustomPrompt="1"/>
          </p:nvPr>
        </p:nvSpPr>
        <p:spPr>
          <a:xfrm>
            <a:off x="1100138" y="5008038"/>
            <a:ext cx="3929062" cy="1624337"/>
          </a:xfrm>
        </p:spPr>
        <p:txBody>
          <a:bodyPr/>
          <a:lstStyle>
            <a:lvl1pPr marL="0" indent="0">
              <a:lnSpc>
                <a:spcPct val="100000"/>
              </a:lnSpc>
              <a:spcBef>
                <a:spcPts val="800"/>
              </a:spcBef>
              <a:buFontTx/>
              <a:buNone/>
              <a:defRPr sz="1800" baseline="0">
                <a:solidFill>
                  <a:schemeClr val="bg1"/>
                </a:solidFill>
              </a:defRPr>
            </a:lvl1pPr>
          </a:lstStyle>
          <a:p>
            <a:r>
              <a:rPr lang="en-US" dirty="0" smtClean="0"/>
              <a:t>Date</a:t>
            </a:r>
          </a:p>
          <a:p>
            <a:endParaRPr lang="en-US" dirty="0" smtClean="0"/>
          </a:p>
          <a:p>
            <a:r>
              <a:rPr lang="en-US" dirty="0" smtClean="0"/>
              <a:t>Name</a:t>
            </a:r>
          </a:p>
          <a:p>
            <a:r>
              <a:rPr lang="en-US" dirty="0" smtClean="0"/>
              <a:t>Title</a:t>
            </a:r>
            <a:endParaRPr lang="en-US" dirty="0"/>
          </a:p>
        </p:txBody>
      </p:sp>
      <p:sp>
        <p:nvSpPr>
          <p:cNvPr id="4103" name="Rectangle 7"/>
          <p:cNvSpPr>
            <a:spLocks noChangeArrowheads="1"/>
          </p:cNvSpPr>
          <p:nvPr userDrawn="1"/>
        </p:nvSpPr>
        <p:spPr bwMode="auto">
          <a:xfrm>
            <a:off x="6450013" y="6330950"/>
            <a:ext cx="2490787" cy="274638"/>
          </a:xfrm>
          <a:prstGeom prst="rect">
            <a:avLst/>
          </a:prstGeom>
          <a:noFill/>
          <a:ln w="9525">
            <a:noFill/>
            <a:miter lim="800000"/>
            <a:headEnd/>
            <a:tailEnd/>
          </a:ln>
          <a:effectLst/>
        </p:spPr>
        <p:txBody>
          <a:bodyPr wrap="none" anchor="ctr">
            <a:spAutoFit/>
          </a:bodyPr>
          <a:lstStyle/>
          <a:p>
            <a:r>
              <a:rPr lang="en-US" sz="1200">
                <a:solidFill>
                  <a:srgbClr val="FFFFFF"/>
                </a:solidFill>
                <a:latin typeface="Arial"/>
              </a:rPr>
              <a:t>UNIVERSITY OF WASHINGTON </a:t>
            </a:r>
          </a:p>
        </p:txBody>
      </p:sp>
      <p:sp>
        <p:nvSpPr>
          <p:cNvPr id="6" name="Text Placeholder 5"/>
          <p:cNvSpPr>
            <a:spLocks noGrp="1"/>
          </p:cNvSpPr>
          <p:nvPr>
            <p:ph type="body" sz="quarter" idx="10" hasCustomPrompt="1"/>
          </p:nvPr>
        </p:nvSpPr>
        <p:spPr>
          <a:xfrm>
            <a:off x="1104900" y="3146425"/>
            <a:ext cx="7789863" cy="927100"/>
          </a:xfrm>
        </p:spPr>
        <p:txBody>
          <a:bodyPr/>
          <a:lstStyle>
            <a:lvl1pPr>
              <a:buFontTx/>
              <a:buNone/>
              <a:defRPr>
                <a:solidFill>
                  <a:schemeClr val="bg1"/>
                </a:solidFill>
              </a:defRPr>
            </a:lvl1pPr>
          </a:lstStyle>
          <a:p>
            <a:pPr lvl="0"/>
            <a:r>
              <a:rPr lang="en-US" dirty="0" smtClean="0"/>
              <a:t>Click to edit Master subtitle style</a:t>
            </a:r>
            <a:endParaRPr lang="en-US" dirty="0"/>
          </a:p>
        </p:txBody>
      </p:sp>
    </p:spTree>
    <p:extLst>
      <p:ext uri="{BB962C8B-B14F-4D97-AF65-F5344CB8AC3E}">
        <p14:creationId xmlns:p14="http://schemas.microsoft.com/office/powerpoint/2010/main" val="244609732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jpe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1.jpeg"/><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jpeg"/><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1.jpeg"/><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descr="IHME_footer"/>
          <p:cNvPicPr>
            <a:picLocks noChangeAspect="1" noChangeArrowheads="1"/>
          </p:cNvPicPr>
          <p:nvPr/>
        </p:nvPicPr>
        <p:blipFill>
          <a:blip r:embed="rId10" cstate="print"/>
          <a:srcRect/>
          <a:stretch>
            <a:fillRect/>
          </a:stretch>
        </p:blipFill>
        <p:spPr bwMode="auto">
          <a:xfrm>
            <a:off x="0" y="6402388"/>
            <a:ext cx="9144000" cy="455612"/>
          </a:xfrm>
          <a:prstGeom prst="rect">
            <a:avLst/>
          </a:prstGeom>
          <a:noFill/>
        </p:spPr>
      </p:pic>
      <p:sp>
        <p:nvSpPr>
          <p:cNvPr id="1026" name="Rectangle 2"/>
          <p:cNvSpPr>
            <a:spLocks noGrp="1" noChangeArrowheads="1"/>
          </p:cNvSpPr>
          <p:nvPr>
            <p:ph type="title"/>
          </p:nvPr>
        </p:nvSpPr>
        <p:spPr bwMode="auto">
          <a:xfrm>
            <a:off x="457200" y="198438"/>
            <a:ext cx="8191500" cy="660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145177"/>
            <a:ext cx="8199120" cy="49505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30" name="Rectangle 6"/>
          <p:cNvSpPr>
            <a:spLocks noGrp="1" noChangeArrowheads="1"/>
          </p:cNvSpPr>
          <p:nvPr>
            <p:ph type="sldNum" sz="quarter" idx="4"/>
          </p:nvPr>
        </p:nvSpPr>
        <p:spPr bwMode="auto">
          <a:xfrm>
            <a:off x="6629400" y="6473825"/>
            <a:ext cx="2133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fld id="{FEDDC857-C4D2-4F09-8C9E-E72D1CE8627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 id="2147483658" r:id="rId8"/>
  </p:sldLayoutIdLst>
  <p:transition>
    <p:fade/>
  </p:transition>
  <p:hf hdr="0" ftr="0" dt="0"/>
  <p:txStyles>
    <p:titleStyle>
      <a:lvl1pPr algn="l" rtl="0" eaLnBrk="1" fontAlgn="base" hangingPunct="1">
        <a:spcBef>
          <a:spcPct val="0"/>
        </a:spcBef>
        <a:spcAft>
          <a:spcPct val="0"/>
        </a:spcAft>
        <a:defRPr sz="3200" b="1">
          <a:solidFill>
            <a:schemeClr val="accent1"/>
          </a:solidFill>
          <a:latin typeface="+mj-lt"/>
          <a:ea typeface="+mj-ea"/>
          <a:cs typeface="+mj-cs"/>
        </a:defRPr>
      </a:lvl1pPr>
      <a:lvl2pPr algn="l" rtl="0" eaLnBrk="1" fontAlgn="base" hangingPunct="1">
        <a:spcBef>
          <a:spcPct val="0"/>
        </a:spcBef>
        <a:spcAft>
          <a:spcPct val="0"/>
        </a:spcAft>
        <a:defRPr sz="2400">
          <a:solidFill>
            <a:schemeClr val="accent1"/>
          </a:solidFill>
          <a:latin typeface="Arial" charset="0"/>
        </a:defRPr>
      </a:lvl2pPr>
      <a:lvl3pPr algn="l" rtl="0" eaLnBrk="1" fontAlgn="base" hangingPunct="1">
        <a:spcBef>
          <a:spcPct val="0"/>
        </a:spcBef>
        <a:spcAft>
          <a:spcPct val="0"/>
        </a:spcAft>
        <a:defRPr sz="2400">
          <a:solidFill>
            <a:schemeClr val="accent1"/>
          </a:solidFill>
          <a:latin typeface="Arial" charset="0"/>
        </a:defRPr>
      </a:lvl3pPr>
      <a:lvl4pPr algn="l" rtl="0" eaLnBrk="1" fontAlgn="base" hangingPunct="1">
        <a:spcBef>
          <a:spcPct val="0"/>
        </a:spcBef>
        <a:spcAft>
          <a:spcPct val="0"/>
        </a:spcAft>
        <a:defRPr sz="2400">
          <a:solidFill>
            <a:schemeClr val="accent1"/>
          </a:solidFill>
          <a:latin typeface="Arial" charset="0"/>
        </a:defRPr>
      </a:lvl4pPr>
      <a:lvl5pPr algn="l" rtl="0" eaLnBrk="1" fontAlgn="base" hangingPunct="1">
        <a:spcBef>
          <a:spcPct val="0"/>
        </a:spcBef>
        <a:spcAft>
          <a:spcPct val="0"/>
        </a:spcAft>
        <a:defRPr sz="2400">
          <a:solidFill>
            <a:schemeClr val="accent1"/>
          </a:solidFill>
          <a:latin typeface="Arial" charset="0"/>
        </a:defRPr>
      </a:lvl5pPr>
      <a:lvl6pPr marL="457200" algn="l" rtl="0" eaLnBrk="1" fontAlgn="base" hangingPunct="1">
        <a:spcBef>
          <a:spcPct val="0"/>
        </a:spcBef>
        <a:spcAft>
          <a:spcPct val="0"/>
        </a:spcAft>
        <a:defRPr sz="2400">
          <a:solidFill>
            <a:schemeClr val="accent1"/>
          </a:solidFill>
          <a:latin typeface="Arial" charset="0"/>
        </a:defRPr>
      </a:lvl6pPr>
      <a:lvl7pPr marL="914400" algn="l" rtl="0" eaLnBrk="1" fontAlgn="base" hangingPunct="1">
        <a:spcBef>
          <a:spcPct val="0"/>
        </a:spcBef>
        <a:spcAft>
          <a:spcPct val="0"/>
        </a:spcAft>
        <a:defRPr sz="2400">
          <a:solidFill>
            <a:schemeClr val="accent1"/>
          </a:solidFill>
          <a:latin typeface="Arial" charset="0"/>
        </a:defRPr>
      </a:lvl7pPr>
      <a:lvl8pPr marL="1371600" algn="l" rtl="0" eaLnBrk="1" fontAlgn="base" hangingPunct="1">
        <a:spcBef>
          <a:spcPct val="0"/>
        </a:spcBef>
        <a:spcAft>
          <a:spcPct val="0"/>
        </a:spcAft>
        <a:defRPr sz="2400">
          <a:solidFill>
            <a:schemeClr val="accent1"/>
          </a:solidFill>
          <a:latin typeface="Arial" charset="0"/>
        </a:defRPr>
      </a:lvl8pPr>
      <a:lvl9pPr marL="1828800" algn="l" rtl="0" eaLnBrk="1" fontAlgn="base" hangingPunct="1">
        <a:spcBef>
          <a:spcPct val="0"/>
        </a:spcBef>
        <a:spcAft>
          <a:spcPct val="0"/>
        </a:spcAft>
        <a:defRPr sz="2400">
          <a:solidFill>
            <a:schemeClr val="accent1"/>
          </a:solidFill>
          <a:latin typeface="Arial" charset="0"/>
        </a:defRPr>
      </a:lvl9pPr>
    </p:titleStyle>
    <p:bodyStyle>
      <a:lvl1pPr marL="231775" indent="-231775" algn="l" rtl="0" eaLnBrk="1" fontAlgn="base" hangingPunct="1">
        <a:spcBef>
          <a:spcPct val="45000"/>
        </a:spcBef>
        <a:spcAft>
          <a:spcPct val="0"/>
        </a:spcAft>
        <a:buClr>
          <a:schemeClr val="accent1"/>
        </a:buClr>
        <a:buSzPct val="120000"/>
        <a:buChar char="•"/>
        <a:defRPr sz="2200">
          <a:solidFill>
            <a:schemeClr val="bg2">
              <a:lumMod val="50000"/>
            </a:schemeClr>
          </a:solidFill>
          <a:latin typeface="+mn-lt"/>
          <a:ea typeface="+mn-ea"/>
          <a:cs typeface="+mn-cs"/>
        </a:defRPr>
      </a:lvl1pPr>
      <a:lvl2pPr marL="566738" indent="-220663" algn="l" rtl="0" eaLnBrk="1" fontAlgn="base" hangingPunct="1">
        <a:spcBef>
          <a:spcPct val="45000"/>
        </a:spcBef>
        <a:spcAft>
          <a:spcPct val="0"/>
        </a:spcAft>
        <a:buClr>
          <a:schemeClr val="accent1"/>
        </a:buClr>
        <a:buSzPct val="90000"/>
        <a:buFont typeface="Courier New" pitchFamily="49" charset="0"/>
        <a:buChar char="o"/>
        <a:defRPr sz="2000">
          <a:solidFill>
            <a:schemeClr val="bg2">
              <a:lumMod val="50000"/>
            </a:schemeClr>
          </a:solidFill>
          <a:latin typeface="+mn-lt"/>
        </a:defRPr>
      </a:lvl2pPr>
      <a:lvl3pPr marL="912813" indent="-231775" algn="l" rtl="0" eaLnBrk="1" fontAlgn="base" hangingPunct="1">
        <a:spcBef>
          <a:spcPct val="45000"/>
        </a:spcBef>
        <a:spcAft>
          <a:spcPct val="0"/>
        </a:spcAft>
        <a:buClr>
          <a:schemeClr val="accent1"/>
        </a:buClr>
        <a:buSzPct val="90000"/>
        <a:buFont typeface="Arial" pitchFamily="34" charset="0"/>
        <a:buChar char="─"/>
        <a:defRPr sz="1800">
          <a:solidFill>
            <a:schemeClr val="bg2">
              <a:lumMod val="50000"/>
            </a:schemeClr>
          </a:solidFill>
          <a:latin typeface="+mn-lt"/>
        </a:defRPr>
      </a:lvl3pPr>
      <a:lvl4pPr marL="1258888" indent="-231775" algn="l" rtl="0" eaLnBrk="1" fontAlgn="base" hangingPunct="1">
        <a:spcBef>
          <a:spcPct val="45000"/>
        </a:spcBef>
        <a:spcAft>
          <a:spcPct val="0"/>
        </a:spcAft>
        <a:buClr>
          <a:schemeClr val="accent1"/>
        </a:buClr>
        <a:buFont typeface="Arial" pitchFamily="34" charset="0"/>
        <a:buChar char="»"/>
        <a:defRPr sz="1600">
          <a:solidFill>
            <a:schemeClr val="bg2">
              <a:lumMod val="50000"/>
            </a:schemeClr>
          </a:solidFill>
          <a:latin typeface="+mn-lt"/>
        </a:defRPr>
      </a:lvl4pPr>
      <a:lvl5pPr marL="1597025" indent="-223838" algn="l" rtl="0" eaLnBrk="1" fontAlgn="base" hangingPunct="1">
        <a:spcBef>
          <a:spcPct val="45000"/>
        </a:spcBef>
        <a:spcAft>
          <a:spcPct val="0"/>
        </a:spcAft>
        <a:buChar char="»"/>
        <a:defRPr sz="1600">
          <a:solidFill>
            <a:schemeClr val="tx1"/>
          </a:solidFill>
          <a:latin typeface="+mn-lt"/>
        </a:defRPr>
      </a:lvl5pPr>
      <a:lvl6pPr marL="2054225" indent="-223838" algn="l" rtl="0" eaLnBrk="1" fontAlgn="base" hangingPunct="1">
        <a:spcBef>
          <a:spcPct val="45000"/>
        </a:spcBef>
        <a:spcAft>
          <a:spcPct val="0"/>
        </a:spcAft>
        <a:buChar char="»"/>
        <a:defRPr sz="1200">
          <a:solidFill>
            <a:schemeClr val="tx1"/>
          </a:solidFill>
          <a:latin typeface="+mn-lt"/>
        </a:defRPr>
      </a:lvl6pPr>
      <a:lvl7pPr marL="2511425" indent="-223838" algn="l" rtl="0" eaLnBrk="1" fontAlgn="base" hangingPunct="1">
        <a:spcBef>
          <a:spcPct val="45000"/>
        </a:spcBef>
        <a:spcAft>
          <a:spcPct val="0"/>
        </a:spcAft>
        <a:buChar char="»"/>
        <a:defRPr sz="1200">
          <a:solidFill>
            <a:schemeClr val="tx1"/>
          </a:solidFill>
          <a:latin typeface="+mn-lt"/>
        </a:defRPr>
      </a:lvl7pPr>
      <a:lvl8pPr marL="2968625" indent="-223838" algn="l" rtl="0" eaLnBrk="1" fontAlgn="base" hangingPunct="1">
        <a:spcBef>
          <a:spcPct val="45000"/>
        </a:spcBef>
        <a:spcAft>
          <a:spcPct val="0"/>
        </a:spcAft>
        <a:buChar char="»"/>
        <a:defRPr sz="1200">
          <a:solidFill>
            <a:schemeClr val="tx1"/>
          </a:solidFill>
          <a:latin typeface="+mn-lt"/>
        </a:defRPr>
      </a:lvl8pPr>
      <a:lvl9pPr marL="3425825" indent="-223838" algn="l" rtl="0" eaLnBrk="1" fontAlgn="base" hangingPunct="1">
        <a:spcBef>
          <a:spcPct val="45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31" name="Picture 7" descr="IHME_footer"/>
          <p:cNvPicPr>
            <a:picLocks noChangeAspect="1" noChangeArrowheads="1"/>
          </p:cNvPicPr>
          <p:nvPr/>
        </p:nvPicPr>
        <p:blipFill>
          <a:blip r:embed="rId10" cstate="print"/>
          <a:srcRect/>
          <a:stretch>
            <a:fillRect/>
          </a:stretch>
        </p:blipFill>
        <p:spPr bwMode="auto">
          <a:xfrm>
            <a:off x="0" y="6402388"/>
            <a:ext cx="9144000" cy="455612"/>
          </a:xfrm>
          <a:prstGeom prst="rect">
            <a:avLst/>
          </a:prstGeom>
          <a:noFill/>
        </p:spPr>
      </p:pic>
      <p:sp>
        <p:nvSpPr>
          <p:cNvPr id="1026" name="Rectangle 2"/>
          <p:cNvSpPr>
            <a:spLocks noGrp="1" noChangeArrowheads="1"/>
          </p:cNvSpPr>
          <p:nvPr>
            <p:ph type="title"/>
          </p:nvPr>
        </p:nvSpPr>
        <p:spPr bwMode="auto">
          <a:xfrm>
            <a:off x="457200" y="198438"/>
            <a:ext cx="8191500" cy="660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145177"/>
            <a:ext cx="8199120" cy="49505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30" name="Rectangle 6"/>
          <p:cNvSpPr>
            <a:spLocks noGrp="1" noChangeArrowheads="1"/>
          </p:cNvSpPr>
          <p:nvPr>
            <p:ph type="sldNum" sz="quarter" idx="4"/>
          </p:nvPr>
        </p:nvSpPr>
        <p:spPr bwMode="auto">
          <a:xfrm>
            <a:off x="6629400" y="6473825"/>
            <a:ext cx="2133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fld id="{FEDDC857-C4D2-4F09-8C9E-E72D1CE8627D}"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val="211572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Lst>
  <p:transition/>
  <p:hf hdr="0" ftr="0" dt="0"/>
  <p:txStyles>
    <p:titleStyle>
      <a:lvl1pPr algn="l" rtl="0" eaLnBrk="1" fontAlgn="base" hangingPunct="1">
        <a:spcBef>
          <a:spcPct val="0"/>
        </a:spcBef>
        <a:spcAft>
          <a:spcPct val="0"/>
        </a:spcAft>
        <a:defRPr sz="3200" b="1">
          <a:solidFill>
            <a:schemeClr val="accent1"/>
          </a:solidFill>
          <a:latin typeface="+mj-lt"/>
          <a:ea typeface="+mj-ea"/>
          <a:cs typeface="+mj-cs"/>
        </a:defRPr>
      </a:lvl1pPr>
      <a:lvl2pPr algn="l" rtl="0" eaLnBrk="1" fontAlgn="base" hangingPunct="1">
        <a:spcBef>
          <a:spcPct val="0"/>
        </a:spcBef>
        <a:spcAft>
          <a:spcPct val="0"/>
        </a:spcAft>
        <a:defRPr sz="2400">
          <a:solidFill>
            <a:schemeClr val="accent1"/>
          </a:solidFill>
          <a:latin typeface="Arial" charset="0"/>
        </a:defRPr>
      </a:lvl2pPr>
      <a:lvl3pPr algn="l" rtl="0" eaLnBrk="1" fontAlgn="base" hangingPunct="1">
        <a:spcBef>
          <a:spcPct val="0"/>
        </a:spcBef>
        <a:spcAft>
          <a:spcPct val="0"/>
        </a:spcAft>
        <a:defRPr sz="2400">
          <a:solidFill>
            <a:schemeClr val="accent1"/>
          </a:solidFill>
          <a:latin typeface="Arial" charset="0"/>
        </a:defRPr>
      </a:lvl3pPr>
      <a:lvl4pPr algn="l" rtl="0" eaLnBrk="1" fontAlgn="base" hangingPunct="1">
        <a:spcBef>
          <a:spcPct val="0"/>
        </a:spcBef>
        <a:spcAft>
          <a:spcPct val="0"/>
        </a:spcAft>
        <a:defRPr sz="2400">
          <a:solidFill>
            <a:schemeClr val="accent1"/>
          </a:solidFill>
          <a:latin typeface="Arial" charset="0"/>
        </a:defRPr>
      </a:lvl4pPr>
      <a:lvl5pPr algn="l" rtl="0" eaLnBrk="1" fontAlgn="base" hangingPunct="1">
        <a:spcBef>
          <a:spcPct val="0"/>
        </a:spcBef>
        <a:spcAft>
          <a:spcPct val="0"/>
        </a:spcAft>
        <a:defRPr sz="2400">
          <a:solidFill>
            <a:schemeClr val="accent1"/>
          </a:solidFill>
          <a:latin typeface="Arial" charset="0"/>
        </a:defRPr>
      </a:lvl5pPr>
      <a:lvl6pPr marL="457200" algn="l" rtl="0" eaLnBrk="1" fontAlgn="base" hangingPunct="1">
        <a:spcBef>
          <a:spcPct val="0"/>
        </a:spcBef>
        <a:spcAft>
          <a:spcPct val="0"/>
        </a:spcAft>
        <a:defRPr sz="2400">
          <a:solidFill>
            <a:schemeClr val="accent1"/>
          </a:solidFill>
          <a:latin typeface="Arial" charset="0"/>
        </a:defRPr>
      </a:lvl6pPr>
      <a:lvl7pPr marL="914400" algn="l" rtl="0" eaLnBrk="1" fontAlgn="base" hangingPunct="1">
        <a:spcBef>
          <a:spcPct val="0"/>
        </a:spcBef>
        <a:spcAft>
          <a:spcPct val="0"/>
        </a:spcAft>
        <a:defRPr sz="2400">
          <a:solidFill>
            <a:schemeClr val="accent1"/>
          </a:solidFill>
          <a:latin typeface="Arial" charset="0"/>
        </a:defRPr>
      </a:lvl7pPr>
      <a:lvl8pPr marL="1371600" algn="l" rtl="0" eaLnBrk="1" fontAlgn="base" hangingPunct="1">
        <a:spcBef>
          <a:spcPct val="0"/>
        </a:spcBef>
        <a:spcAft>
          <a:spcPct val="0"/>
        </a:spcAft>
        <a:defRPr sz="2400">
          <a:solidFill>
            <a:schemeClr val="accent1"/>
          </a:solidFill>
          <a:latin typeface="Arial" charset="0"/>
        </a:defRPr>
      </a:lvl8pPr>
      <a:lvl9pPr marL="1828800" algn="l" rtl="0" eaLnBrk="1" fontAlgn="base" hangingPunct="1">
        <a:spcBef>
          <a:spcPct val="0"/>
        </a:spcBef>
        <a:spcAft>
          <a:spcPct val="0"/>
        </a:spcAft>
        <a:defRPr sz="2400">
          <a:solidFill>
            <a:schemeClr val="accent1"/>
          </a:solidFill>
          <a:latin typeface="Arial" charset="0"/>
        </a:defRPr>
      </a:lvl9pPr>
    </p:titleStyle>
    <p:bodyStyle>
      <a:lvl1pPr marL="231775" indent="-231775" algn="l" rtl="0" eaLnBrk="1" fontAlgn="base" hangingPunct="1">
        <a:spcBef>
          <a:spcPct val="45000"/>
        </a:spcBef>
        <a:spcAft>
          <a:spcPct val="0"/>
        </a:spcAft>
        <a:buClr>
          <a:schemeClr val="accent1"/>
        </a:buClr>
        <a:buSzPct val="120000"/>
        <a:buChar char="•"/>
        <a:defRPr sz="2200">
          <a:solidFill>
            <a:schemeClr val="bg2">
              <a:lumMod val="50000"/>
            </a:schemeClr>
          </a:solidFill>
          <a:latin typeface="+mn-lt"/>
          <a:ea typeface="+mn-ea"/>
          <a:cs typeface="+mn-cs"/>
        </a:defRPr>
      </a:lvl1pPr>
      <a:lvl2pPr marL="566738" indent="-220663" algn="l" rtl="0" eaLnBrk="1" fontAlgn="base" hangingPunct="1">
        <a:spcBef>
          <a:spcPct val="45000"/>
        </a:spcBef>
        <a:spcAft>
          <a:spcPct val="0"/>
        </a:spcAft>
        <a:buClr>
          <a:schemeClr val="accent1"/>
        </a:buClr>
        <a:buSzPct val="90000"/>
        <a:buFont typeface="Courier New" pitchFamily="49" charset="0"/>
        <a:buChar char="o"/>
        <a:defRPr sz="2000">
          <a:solidFill>
            <a:schemeClr val="bg2">
              <a:lumMod val="50000"/>
            </a:schemeClr>
          </a:solidFill>
          <a:latin typeface="+mn-lt"/>
        </a:defRPr>
      </a:lvl2pPr>
      <a:lvl3pPr marL="912813" indent="-231775" algn="l" rtl="0" eaLnBrk="1" fontAlgn="base" hangingPunct="1">
        <a:spcBef>
          <a:spcPct val="45000"/>
        </a:spcBef>
        <a:spcAft>
          <a:spcPct val="0"/>
        </a:spcAft>
        <a:buClr>
          <a:schemeClr val="accent1"/>
        </a:buClr>
        <a:buSzPct val="90000"/>
        <a:buFont typeface="Arial" pitchFamily="34" charset="0"/>
        <a:buChar char="─"/>
        <a:defRPr sz="1800">
          <a:solidFill>
            <a:schemeClr val="bg2">
              <a:lumMod val="50000"/>
            </a:schemeClr>
          </a:solidFill>
          <a:latin typeface="+mn-lt"/>
        </a:defRPr>
      </a:lvl3pPr>
      <a:lvl4pPr marL="1258888" indent="-231775" algn="l" rtl="0" eaLnBrk="1" fontAlgn="base" hangingPunct="1">
        <a:spcBef>
          <a:spcPct val="45000"/>
        </a:spcBef>
        <a:spcAft>
          <a:spcPct val="0"/>
        </a:spcAft>
        <a:buClr>
          <a:schemeClr val="accent1"/>
        </a:buClr>
        <a:buFont typeface="Arial" pitchFamily="34" charset="0"/>
        <a:buChar char="»"/>
        <a:defRPr sz="1600">
          <a:solidFill>
            <a:schemeClr val="bg2">
              <a:lumMod val="50000"/>
            </a:schemeClr>
          </a:solidFill>
          <a:latin typeface="+mn-lt"/>
        </a:defRPr>
      </a:lvl4pPr>
      <a:lvl5pPr marL="1597025" indent="-223838" algn="l" rtl="0" eaLnBrk="1" fontAlgn="base" hangingPunct="1">
        <a:spcBef>
          <a:spcPct val="45000"/>
        </a:spcBef>
        <a:spcAft>
          <a:spcPct val="0"/>
        </a:spcAft>
        <a:buChar char="»"/>
        <a:defRPr sz="1600">
          <a:solidFill>
            <a:schemeClr val="tx1"/>
          </a:solidFill>
          <a:latin typeface="+mn-lt"/>
        </a:defRPr>
      </a:lvl5pPr>
      <a:lvl6pPr marL="2054225" indent="-223838" algn="l" rtl="0" eaLnBrk="1" fontAlgn="base" hangingPunct="1">
        <a:spcBef>
          <a:spcPct val="45000"/>
        </a:spcBef>
        <a:spcAft>
          <a:spcPct val="0"/>
        </a:spcAft>
        <a:buChar char="»"/>
        <a:defRPr sz="1200">
          <a:solidFill>
            <a:schemeClr val="tx1"/>
          </a:solidFill>
          <a:latin typeface="+mn-lt"/>
        </a:defRPr>
      </a:lvl6pPr>
      <a:lvl7pPr marL="2511425" indent="-223838" algn="l" rtl="0" eaLnBrk="1" fontAlgn="base" hangingPunct="1">
        <a:spcBef>
          <a:spcPct val="45000"/>
        </a:spcBef>
        <a:spcAft>
          <a:spcPct val="0"/>
        </a:spcAft>
        <a:buChar char="»"/>
        <a:defRPr sz="1200">
          <a:solidFill>
            <a:schemeClr val="tx1"/>
          </a:solidFill>
          <a:latin typeface="+mn-lt"/>
        </a:defRPr>
      </a:lvl7pPr>
      <a:lvl8pPr marL="2968625" indent="-223838" algn="l" rtl="0" eaLnBrk="1" fontAlgn="base" hangingPunct="1">
        <a:spcBef>
          <a:spcPct val="45000"/>
        </a:spcBef>
        <a:spcAft>
          <a:spcPct val="0"/>
        </a:spcAft>
        <a:buChar char="»"/>
        <a:defRPr sz="1200">
          <a:solidFill>
            <a:schemeClr val="tx1"/>
          </a:solidFill>
          <a:latin typeface="+mn-lt"/>
        </a:defRPr>
      </a:lvl8pPr>
      <a:lvl9pPr marL="3425825" indent="-223838" algn="l" rtl="0" eaLnBrk="1" fontAlgn="base" hangingPunct="1">
        <a:spcBef>
          <a:spcPct val="45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descr="IHME_footer"/>
          <p:cNvPicPr>
            <a:picLocks noChangeAspect="1" noChangeArrowheads="1"/>
          </p:cNvPicPr>
          <p:nvPr/>
        </p:nvPicPr>
        <p:blipFill>
          <a:blip r:embed="rId10" cstate="print"/>
          <a:srcRect/>
          <a:stretch>
            <a:fillRect/>
          </a:stretch>
        </p:blipFill>
        <p:spPr bwMode="auto">
          <a:xfrm>
            <a:off x="0" y="6402388"/>
            <a:ext cx="9144000" cy="455612"/>
          </a:xfrm>
          <a:prstGeom prst="rect">
            <a:avLst/>
          </a:prstGeom>
          <a:noFill/>
        </p:spPr>
      </p:pic>
      <p:sp>
        <p:nvSpPr>
          <p:cNvPr id="1026" name="Rectangle 2"/>
          <p:cNvSpPr>
            <a:spLocks noGrp="1" noChangeArrowheads="1"/>
          </p:cNvSpPr>
          <p:nvPr>
            <p:ph type="title"/>
          </p:nvPr>
        </p:nvSpPr>
        <p:spPr bwMode="auto">
          <a:xfrm>
            <a:off x="457200" y="198438"/>
            <a:ext cx="8191500" cy="660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145177"/>
            <a:ext cx="8199120" cy="49505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30" name="Rectangle 6"/>
          <p:cNvSpPr>
            <a:spLocks noGrp="1" noChangeArrowheads="1"/>
          </p:cNvSpPr>
          <p:nvPr>
            <p:ph type="sldNum" sz="quarter" idx="4"/>
          </p:nvPr>
        </p:nvSpPr>
        <p:spPr bwMode="auto">
          <a:xfrm>
            <a:off x="6629400" y="6473825"/>
            <a:ext cx="2133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fld id="{FEDDC857-C4D2-4F09-8C9E-E72D1CE8627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09027497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fade/>
  </p:transition>
  <p:hf hdr="0" ftr="0" dt="0"/>
  <p:txStyles>
    <p:titleStyle>
      <a:lvl1pPr algn="l" rtl="0" eaLnBrk="1" fontAlgn="base" hangingPunct="1">
        <a:spcBef>
          <a:spcPct val="0"/>
        </a:spcBef>
        <a:spcAft>
          <a:spcPct val="0"/>
        </a:spcAft>
        <a:defRPr sz="3200" b="1">
          <a:solidFill>
            <a:schemeClr val="accent1"/>
          </a:solidFill>
          <a:latin typeface="+mj-lt"/>
          <a:ea typeface="+mj-ea"/>
          <a:cs typeface="+mj-cs"/>
        </a:defRPr>
      </a:lvl1pPr>
      <a:lvl2pPr algn="l" rtl="0" eaLnBrk="1" fontAlgn="base" hangingPunct="1">
        <a:spcBef>
          <a:spcPct val="0"/>
        </a:spcBef>
        <a:spcAft>
          <a:spcPct val="0"/>
        </a:spcAft>
        <a:defRPr sz="2400">
          <a:solidFill>
            <a:schemeClr val="accent1"/>
          </a:solidFill>
          <a:latin typeface="Arial" charset="0"/>
        </a:defRPr>
      </a:lvl2pPr>
      <a:lvl3pPr algn="l" rtl="0" eaLnBrk="1" fontAlgn="base" hangingPunct="1">
        <a:spcBef>
          <a:spcPct val="0"/>
        </a:spcBef>
        <a:spcAft>
          <a:spcPct val="0"/>
        </a:spcAft>
        <a:defRPr sz="2400">
          <a:solidFill>
            <a:schemeClr val="accent1"/>
          </a:solidFill>
          <a:latin typeface="Arial" charset="0"/>
        </a:defRPr>
      </a:lvl3pPr>
      <a:lvl4pPr algn="l" rtl="0" eaLnBrk="1" fontAlgn="base" hangingPunct="1">
        <a:spcBef>
          <a:spcPct val="0"/>
        </a:spcBef>
        <a:spcAft>
          <a:spcPct val="0"/>
        </a:spcAft>
        <a:defRPr sz="2400">
          <a:solidFill>
            <a:schemeClr val="accent1"/>
          </a:solidFill>
          <a:latin typeface="Arial" charset="0"/>
        </a:defRPr>
      </a:lvl4pPr>
      <a:lvl5pPr algn="l" rtl="0" eaLnBrk="1" fontAlgn="base" hangingPunct="1">
        <a:spcBef>
          <a:spcPct val="0"/>
        </a:spcBef>
        <a:spcAft>
          <a:spcPct val="0"/>
        </a:spcAft>
        <a:defRPr sz="2400">
          <a:solidFill>
            <a:schemeClr val="accent1"/>
          </a:solidFill>
          <a:latin typeface="Arial" charset="0"/>
        </a:defRPr>
      </a:lvl5pPr>
      <a:lvl6pPr marL="457200" algn="l" rtl="0" eaLnBrk="1" fontAlgn="base" hangingPunct="1">
        <a:spcBef>
          <a:spcPct val="0"/>
        </a:spcBef>
        <a:spcAft>
          <a:spcPct val="0"/>
        </a:spcAft>
        <a:defRPr sz="2400">
          <a:solidFill>
            <a:schemeClr val="accent1"/>
          </a:solidFill>
          <a:latin typeface="Arial" charset="0"/>
        </a:defRPr>
      </a:lvl6pPr>
      <a:lvl7pPr marL="914400" algn="l" rtl="0" eaLnBrk="1" fontAlgn="base" hangingPunct="1">
        <a:spcBef>
          <a:spcPct val="0"/>
        </a:spcBef>
        <a:spcAft>
          <a:spcPct val="0"/>
        </a:spcAft>
        <a:defRPr sz="2400">
          <a:solidFill>
            <a:schemeClr val="accent1"/>
          </a:solidFill>
          <a:latin typeface="Arial" charset="0"/>
        </a:defRPr>
      </a:lvl7pPr>
      <a:lvl8pPr marL="1371600" algn="l" rtl="0" eaLnBrk="1" fontAlgn="base" hangingPunct="1">
        <a:spcBef>
          <a:spcPct val="0"/>
        </a:spcBef>
        <a:spcAft>
          <a:spcPct val="0"/>
        </a:spcAft>
        <a:defRPr sz="2400">
          <a:solidFill>
            <a:schemeClr val="accent1"/>
          </a:solidFill>
          <a:latin typeface="Arial" charset="0"/>
        </a:defRPr>
      </a:lvl8pPr>
      <a:lvl9pPr marL="1828800" algn="l" rtl="0" eaLnBrk="1" fontAlgn="base" hangingPunct="1">
        <a:spcBef>
          <a:spcPct val="0"/>
        </a:spcBef>
        <a:spcAft>
          <a:spcPct val="0"/>
        </a:spcAft>
        <a:defRPr sz="2400">
          <a:solidFill>
            <a:schemeClr val="accent1"/>
          </a:solidFill>
          <a:latin typeface="Arial" charset="0"/>
        </a:defRPr>
      </a:lvl9pPr>
    </p:titleStyle>
    <p:bodyStyle>
      <a:lvl1pPr marL="231775" indent="-231775" algn="l" rtl="0" eaLnBrk="1" fontAlgn="base" hangingPunct="1">
        <a:spcBef>
          <a:spcPct val="45000"/>
        </a:spcBef>
        <a:spcAft>
          <a:spcPct val="0"/>
        </a:spcAft>
        <a:buClr>
          <a:schemeClr val="accent1"/>
        </a:buClr>
        <a:buSzPct val="120000"/>
        <a:buChar char="•"/>
        <a:defRPr sz="2200">
          <a:solidFill>
            <a:schemeClr val="bg2">
              <a:lumMod val="50000"/>
            </a:schemeClr>
          </a:solidFill>
          <a:latin typeface="+mn-lt"/>
          <a:ea typeface="+mn-ea"/>
          <a:cs typeface="+mn-cs"/>
        </a:defRPr>
      </a:lvl1pPr>
      <a:lvl2pPr marL="566738" indent="-220663" algn="l" rtl="0" eaLnBrk="1" fontAlgn="base" hangingPunct="1">
        <a:spcBef>
          <a:spcPct val="45000"/>
        </a:spcBef>
        <a:spcAft>
          <a:spcPct val="0"/>
        </a:spcAft>
        <a:buClr>
          <a:schemeClr val="accent1"/>
        </a:buClr>
        <a:buSzPct val="90000"/>
        <a:buFont typeface="Courier New" pitchFamily="49" charset="0"/>
        <a:buChar char="o"/>
        <a:defRPr sz="2000">
          <a:solidFill>
            <a:schemeClr val="bg2">
              <a:lumMod val="50000"/>
            </a:schemeClr>
          </a:solidFill>
          <a:latin typeface="+mn-lt"/>
        </a:defRPr>
      </a:lvl2pPr>
      <a:lvl3pPr marL="912813" indent="-231775" algn="l" rtl="0" eaLnBrk="1" fontAlgn="base" hangingPunct="1">
        <a:spcBef>
          <a:spcPct val="45000"/>
        </a:spcBef>
        <a:spcAft>
          <a:spcPct val="0"/>
        </a:spcAft>
        <a:buClr>
          <a:schemeClr val="accent1"/>
        </a:buClr>
        <a:buSzPct val="90000"/>
        <a:buFont typeface="Arial" pitchFamily="34" charset="0"/>
        <a:buChar char="─"/>
        <a:defRPr sz="1800">
          <a:solidFill>
            <a:schemeClr val="bg2">
              <a:lumMod val="50000"/>
            </a:schemeClr>
          </a:solidFill>
          <a:latin typeface="+mn-lt"/>
        </a:defRPr>
      </a:lvl3pPr>
      <a:lvl4pPr marL="1258888" indent="-231775" algn="l" rtl="0" eaLnBrk="1" fontAlgn="base" hangingPunct="1">
        <a:spcBef>
          <a:spcPct val="45000"/>
        </a:spcBef>
        <a:spcAft>
          <a:spcPct val="0"/>
        </a:spcAft>
        <a:buClr>
          <a:schemeClr val="accent1"/>
        </a:buClr>
        <a:buFont typeface="Arial" pitchFamily="34" charset="0"/>
        <a:buChar char="»"/>
        <a:defRPr sz="1600">
          <a:solidFill>
            <a:schemeClr val="bg2">
              <a:lumMod val="50000"/>
            </a:schemeClr>
          </a:solidFill>
          <a:latin typeface="+mn-lt"/>
        </a:defRPr>
      </a:lvl4pPr>
      <a:lvl5pPr marL="1597025" indent="-223838" algn="l" rtl="0" eaLnBrk="1" fontAlgn="base" hangingPunct="1">
        <a:spcBef>
          <a:spcPct val="45000"/>
        </a:spcBef>
        <a:spcAft>
          <a:spcPct val="0"/>
        </a:spcAft>
        <a:buChar char="»"/>
        <a:defRPr sz="1600">
          <a:solidFill>
            <a:schemeClr val="tx1"/>
          </a:solidFill>
          <a:latin typeface="+mn-lt"/>
        </a:defRPr>
      </a:lvl5pPr>
      <a:lvl6pPr marL="2054225" indent="-223838" algn="l" rtl="0" eaLnBrk="1" fontAlgn="base" hangingPunct="1">
        <a:spcBef>
          <a:spcPct val="45000"/>
        </a:spcBef>
        <a:spcAft>
          <a:spcPct val="0"/>
        </a:spcAft>
        <a:buChar char="»"/>
        <a:defRPr sz="1200">
          <a:solidFill>
            <a:schemeClr val="tx1"/>
          </a:solidFill>
          <a:latin typeface="+mn-lt"/>
        </a:defRPr>
      </a:lvl6pPr>
      <a:lvl7pPr marL="2511425" indent="-223838" algn="l" rtl="0" eaLnBrk="1" fontAlgn="base" hangingPunct="1">
        <a:spcBef>
          <a:spcPct val="45000"/>
        </a:spcBef>
        <a:spcAft>
          <a:spcPct val="0"/>
        </a:spcAft>
        <a:buChar char="»"/>
        <a:defRPr sz="1200">
          <a:solidFill>
            <a:schemeClr val="tx1"/>
          </a:solidFill>
          <a:latin typeface="+mn-lt"/>
        </a:defRPr>
      </a:lvl7pPr>
      <a:lvl8pPr marL="2968625" indent="-223838" algn="l" rtl="0" eaLnBrk="1" fontAlgn="base" hangingPunct="1">
        <a:spcBef>
          <a:spcPct val="45000"/>
        </a:spcBef>
        <a:spcAft>
          <a:spcPct val="0"/>
        </a:spcAft>
        <a:buChar char="»"/>
        <a:defRPr sz="1200">
          <a:solidFill>
            <a:schemeClr val="tx1"/>
          </a:solidFill>
          <a:latin typeface="+mn-lt"/>
        </a:defRPr>
      </a:lvl8pPr>
      <a:lvl9pPr marL="3425825" indent="-223838" algn="l" rtl="0" eaLnBrk="1" fontAlgn="base" hangingPunct="1">
        <a:spcBef>
          <a:spcPct val="45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descr="IHME_footer"/>
          <p:cNvPicPr>
            <a:picLocks noChangeAspect="1" noChangeArrowheads="1"/>
          </p:cNvPicPr>
          <p:nvPr/>
        </p:nvPicPr>
        <p:blipFill>
          <a:blip r:embed="rId11" cstate="print"/>
          <a:srcRect/>
          <a:stretch>
            <a:fillRect/>
          </a:stretch>
        </p:blipFill>
        <p:spPr bwMode="auto">
          <a:xfrm>
            <a:off x="0" y="6402388"/>
            <a:ext cx="9144000" cy="455612"/>
          </a:xfrm>
          <a:prstGeom prst="rect">
            <a:avLst/>
          </a:prstGeom>
          <a:noFill/>
        </p:spPr>
      </p:pic>
      <p:sp>
        <p:nvSpPr>
          <p:cNvPr id="1026" name="Rectangle 2"/>
          <p:cNvSpPr>
            <a:spLocks noGrp="1" noChangeArrowheads="1"/>
          </p:cNvSpPr>
          <p:nvPr>
            <p:ph type="title"/>
          </p:nvPr>
        </p:nvSpPr>
        <p:spPr bwMode="auto">
          <a:xfrm>
            <a:off x="457200" y="198438"/>
            <a:ext cx="8191500" cy="660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145177"/>
            <a:ext cx="8199120" cy="49505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30" name="Rectangle 6"/>
          <p:cNvSpPr>
            <a:spLocks noGrp="1" noChangeArrowheads="1"/>
          </p:cNvSpPr>
          <p:nvPr>
            <p:ph type="sldNum" sz="quarter" idx="4"/>
          </p:nvPr>
        </p:nvSpPr>
        <p:spPr bwMode="auto">
          <a:xfrm>
            <a:off x="6629400" y="6473825"/>
            <a:ext cx="2133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fld id="{FEDDC857-C4D2-4F09-8C9E-E72D1CE8627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96542595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transition>
    <p:fade/>
  </p:transition>
  <p:hf hdr="0" ftr="0" dt="0"/>
  <p:txStyles>
    <p:titleStyle>
      <a:lvl1pPr algn="l" rtl="0" eaLnBrk="1" fontAlgn="base" hangingPunct="1">
        <a:spcBef>
          <a:spcPct val="0"/>
        </a:spcBef>
        <a:spcAft>
          <a:spcPct val="0"/>
        </a:spcAft>
        <a:defRPr sz="3200" b="1">
          <a:solidFill>
            <a:schemeClr val="accent1"/>
          </a:solidFill>
          <a:latin typeface="+mj-lt"/>
          <a:ea typeface="+mj-ea"/>
          <a:cs typeface="+mj-cs"/>
        </a:defRPr>
      </a:lvl1pPr>
      <a:lvl2pPr algn="l" rtl="0" eaLnBrk="1" fontAlgn="base" hangingPunct="1">
        <a:spcBef>
          <a:spcPct val="0"/>
        </a:spcBef>
        <a:spcAft>
          <a:spcPct val="0"/>
        </a:spcAft>
        <a:defRPr sz="2400">
          <a:solidFill>
            <a:schemeClr val="accent1"/>
          </a:solidFill>
          <a:latin typeface="Arial" charset="0"/>
        </a:defRPr>
      </a:lvl2pPr>
      <a:lvl3pPr algn="l" rtl="0" eaLnBrk="1" fontAlgn="base" hangingPunct="1">
        <a:spcBef>
          <a:spcPct val="0"/>
        </a:spcBef>
        <a:spcAft>
          <a:spcPct val="0"/>
        </a:spcAft>
        <a:defRPr sz="2400">
          <a:solidFill>
            <a:schemeClr val="accent1"/>
          </a:solidFill>
          <a:latin typeface="Arial" charset="0"/>
        </a:defRPr>
      </a:lvl3pPr>
      <a:lvl4pPr algn="l" rtl="0" eaLnBrk="1" fontAlgn="base" hangingPunct="1">
        <a:spcBef>
          <a:spcPct val="0"/>
        </a:spcBef>
        <a:spcAft>
          <a:spcPct val="0"/>
        </a:spcAft>
        <a:defRPr sz="2400">
          <a:solidFill>
            <a:schemeClr val="accent1"/>
          </a:solidFill>
          <a:latin typeface="Arial" charset="0"/>
        </a:defRPr>
      </a:lvl4pPr>
      <a:lvl5pPr algn="l" rtl="0" eaLnBrk="1" fontAlgn="base" hangingPunct="1">
        <a:spcBef>
          <a:spcPct val="0"/>
        </a:spcBef>
        <a:spcAft>
          <a:spcPct val="0"/>
        </a:spcAft>
        <a:defRPr sz="2400">
          <a:solidFill>
            <a:schemeClr val="accent1"/>
          </a:solidFill>
          <a:latin typeface="Arial" charset="0"/>
        </a:defRPr>
      </a:lvl5pPr>
      <a:lvl6pPr marL="457200" algn="l" rtl="0" eaLnBrk="1" fontAlgn="base" hangingPunct="1">
        <a:spcBef>
          <a:spcPct val="0"/>
        </a:spcBef>
        <a:spcAft>
          <a:spcPct val="0"/>
        </a:spcAft>
        <a:defRPr sz="2400">
          <a:solidFill>
            <a:schemeClr val="accent1"/>
          </a:solidFill>
          <a:latin typeface="Arial" charset="0"/>
        </a:defRPr>
      </a:lvl6pPr>
      <a:lvl7pPr marL="914400" algn="l" rtl="0" eaLnBrk="1" fontAlgn="base" hangingPunct="1">
        <a:spcBef>
          <a:spcPct val="0"/>
        </a:spcBef>
        <a:spcAft>
          <a:spcPct val="0"/>
        </a:spcAft>
        <a:defRPr sz="2400">
          <a:solidFill>
            <a:schemeClr val="accent1"/>
          </a:solidFill>
          <a:latin typeface="Arial" charset="0"/>
        </a:defRPr>
      </a:lvl7pPr>
      <a:lvl8pPr marL="1371600" algn="l" rtl="0" eaLnBrk="1" fontAlgn="base" hangingPunct="1">
        <a:spcBef>
          <a:spcPct val="0"/>
        </a:spcBef>
        <a:spcAft>
          <a:spcPct val="0"/>
        </a:spcAft>
        <a:defRPr sz="2400">
          <a:solidFill>
            <a:schemeClr val="accent1"/>
          </a:solidFill>
          <a:latin typeface="Arial" charset="0"/>
        </a:defRPr>
      </a:lvl8pPr>
      <a:lvl9pPr marL="1828800" algn="l" rtl="0" eaLnBrk="1" fontAlgn="base" hangingPunct="1">
        <a:spcBef>
          <a:spcPct val="0"/>
        </a:spcBef>
        <a:spcAft>
          <a:spcPct val="0"/>
        </a:spcAft>
        <a:defRPr sz="2400">
          <a:solidFill>
            <a:schemeClr val="accent1"/>
          </a:solidFill>
          <a:latin typeface="Arial" charset="0"/>
        </a:defRPr>
      </a:lvl9pPr>
    </p:titleStyle>
    <p:bodyStyle>
      <a:lvl1pPr marL="231775" indent="-231775" algn="l" rtl="0" eaLnBrk="1" fontAlgn="base" hangingPunct="1">
        <a:spcBef>
          <a:spcPct val="45000"/>
        </a:spcBef>
        <a:spcAft>
          <a:spcPct val="0"/>
        </a:spcAft>
        <a:buClr>
          <a:schemeClr val="accent1"/>
        </a:buClr>
        <a:buSzPct val="120000"/>
        <a:buChar char="•"/>
        <a:defRPr sz="2200">
          <a:solidFill>
            <a:schemeClr val="bg2">
              <a:lumMod val="50000"/>
            </a:schemeClr>
          </a:solidFill>
          <a:latin typeface="+mn-lt"/>
          <a:ea typeface="+mn-ea"/>
          <a:cs typeface="+mn-cs"/>
        </a:defRPr>
      </a:lvl1pPr>
      <a:lvl2pPr marL="566738" indent="-220663" algn="l" rtl="0" eaLnBrk="1" fontAlgn="base" hangingPunct="1">
        <a:spcBef>
          <a:spcPct val="45000"/>
        </a:spcBef>
        <a:spcAft>
          <a:spcPct val="0"/>
        </a:spcAft>
        <a:buClr>
          <a:schemeClr val="accent1"/>
        </a:buClr>
        <a:buSzPct val="90000"/>
        <a:buFont typeface="Courier New" pitchFamily="49" charset="0"/>
        <a:buChar char="o"/>
        <a:defRPr sz="2000">
          <a:solidFill>
            <a:schemeClr val="bg2">
              <a:lumMod val="50000"/>
            </a:schemeClr>
          </a:solidFill>
          <a:latin typeface="+mn-lt"/>
        </a:defRPr>
      </a:lvl2pPr>
      <a:lvl3pPr marL="912813" indent="-231775" algn="l" rtl="0" eaLnBrk="1" fontAlgn="base" hangingPunct="1">
        <a:spcBef>
          <a:spcPct val="45000"/>
        </a:spcBef>
        <a:spcAft>
          <a:spcPct val="0"/>
        </a:spcAft>
        <a:buClr>
          <a:schemeClr val="accent1"/>
        </a:buClr>
        <a:buSzPct val="90000"/>
        <a:buFont typeface="Arial" pitchFamily="34" charset="0"/>
        <a:buChar char="─"/>
        <a:defRPr sz="1800">
          <a:solidFill>
            <a:schemeClr val="bg2">
              <a:lumMod val="50000"/>
            </a:schemeClr>
          </a:solidFill>
          <a:latin typeface="+mn-lt"/>
        </a:defRPr>
      </a:lvl3pPr>
      <a:lvl4pPr marL="1258888" indent="-231775" algn="l" rtl="0" eaLnBrk="1" fontAlgn="base" hangingPunct="1">
        <a:spcBef>
          <a:spcPct val="45000"/>
        </a:spcBef>
        <a:spcAft>
          <a:spcPct val="0"/>
        </a:spcAft>
        <a:buClr>
          <a:schemeClr val="accent1"/>
        </a:buClr>
        <a:buFont typeface="Arial" pitchFamily="34" charset="0"/>
        <a:buChar char="»"/>
        <a:defRPr sz="1600">
          <a:solidFill>
            <a:schemeClr val="bg2">
              <a:lumMod val="50000"/>
            </a:schemeClr>
          </a:solidFill>
          <a:latin typeface="+mn-lt"/>
        </a:defRPr>
      </a:lvl4pPr>
      <a:lvl5pPr marL="1597025" indent="-223838" algn="l" rtl="0" eaLnBrk="1" fontAlgn="base" hangingPunct="1">
        <a:spcBef>
          <a:spcPct val="45000"/>
        </a:spcBef>
        <a:spcAft>
          <a:spcPct val="0"/>
        </a:spcAft>
        <a:buChar char="»"/>
        <a:defRPr sz="1600">
          <a:solidFill>
            <a:schemeClr val="tx1"/>
          </a:solidFill>
          <a:latin typeface="+mn-lt"/>
        </a:defRPr>
      </a:lvl5pPr>
      <a:lvl6pPr marL="2054225" indent="-223838" algn="l" rtl="0" eaLnBrk="1" fontAlgn="base" hangingPunct="1">
        <a:spcBef>
          <a:spcPct val="45000"/>
        </a:spcBef>
        <a:spcAft>
          <a:spcPct val="0"/>
        </a:spcAft>
        <a:buChar char="»"/>
        <a:defRPr sz="1200">
          <a:solidFill>
            <a:schemeClr val="tx1"/>
          </a:solidFill>
          <a:latin typeface="+mn-lt"/>
        </a:defRPr>
      </a:lvl6pPr>
      <a:lvl7pPr marL="2511425" indent="-223838" algn="l" rtl="0" eaLnBrk="1" fontAlgn="base" hangingPunct="1">
        <a:spcBef>
          <a:spcPct val="45000"/>
        </a:spcBef>
        <a:spcAft>
          <a:spcPct val="0"/>
        </a:spcAft>
        <a:buChar char="»"/>
        <a:defRPr sz="1200">
          <a:solidFill>
            <a:schemeClr val="tx1"/>
          </a:solidFill>
          <a:latin typeface="+mn-lt"/>
        </a:defRPr>
      </a:lvl7pPr>
      <a:lvl8pPr marL="2968625" indent="-223838" algn="l" rtl="0" eaLnBrk="1" fontAlgn="base" hangingPunct="1">
        <a:spcBef>
          <a:spcPct val="45000"/>
        </a:spcBef>
        <a:spcAft>
          <a:spcPct val="0"/>
        </a:spcAft>
        <a:buChar char="»"/>
        <a:defRPr sz="1200">
          <a:solidFill>
            <a:schemeClr val="tx1"/>
          </a:solidFill>
          <a:latin typeface="+mn-lt"/>
        </a:defRPr>
      </a:lvl8pPr>
      <a:lvl9pPr marL="3425825" indent="-223838" algn="l" rtl="0" eaLnBrk="1" fontAlgn="base" hangingPunct="1">
        <a:spcBef>
          <a:spcPct val="45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descr="IHME_footer"/>
          <p:cNvPicPr>
            <a:picLocks noChangeAspect="1" noChangeArrowheads="1"/>
          </p:cNvPicPr>
          <p:nvPr/>
        </p:nvPicPr>
        <p:blipFill>
          <a:blip r:embed="rId10" cstate="print"/>
          <a:srcRect/>
          <a:stretch>
            <a:fillRect/>
          </a:stretch>
        </p:blipFill>
        <p:spPr bwMode="auto">
          <a:xfrm>
            <a:off x="0" y="6402388"/>
            <a:ext cx="9144000" cy="455612"/>
          </a:xfrm>
          <a:prstGeom prst="rect">
            <a:avLst/>
          </a:prstGeom>
          <a:noFill/>
        </p:spPr>
      </p:pic>
      <p:sp>
        <p:nvSpPr>
          <p:cNvPr id="1026" name="Rectangle 2"/>
          <p:cNvSpPr>
            <a:spLocks noGrp="1" noChangeArrowheads="1"/>
          </p:cNvSpPr>
          <p:nvPr>
            <p:ph type="title"/>
          </p:nvPr>
        </p:nvSpPr>
        <p:spPr bwMode="auto">
          <a:xfrm>
            <a:off x="457200" y="198438"/>
            <a:ext cx="8191500" cy="660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145177"/>
            <a:ext cx="8199120" cy="49505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30" name="Rectangle 6"/>
          <p:cNvSpPr>
            <a:spLocks noGrp="1" noChangeArrowheads="1"/>
          </p:cNvSpPr>
          <p:nvPr>
            <p:ph type="sldNum" sz="quarter" idx="4"/>
          </p:nvPr>
        </p:nvSpPr>
        <p:spPr bwMode="auto">
          <a:xfrm>
            <a:off x="6629400" y="6473825"/>
            <a:ext cx="2133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fld id="{FEDDC857-C4D2-4F09-8C9E-E72D1CE8627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18887850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Lst>
  <p:transition>
    <p:fade/>
  </p:transition>
  <p:hf hdr="0" ftr="0" dt="0"/>
  <p:txStyles>
    <p:titleStyle>
      <a:lvl1pPr algn="l" rtl="0" eaLnBrk="1" fontAlgn="base" hangingPunct="1">
        <a:spcBef>
          <a:spcPct val="0"/>
        </a:spcBef>
        <a:spcAft>
          <a:spcPct val="0"/>
        </a:spcAft>
        <a:defRPr sz="3200" b="1">
          <a:solidFill>
            <a:schemeClr val="accent1"/>
          </a:solidFill>
          <a:latin typeface="+mj-lt"/>
          <a:ea typeface="+mj-ea"/>
          <a:cs typeface="+mj-cs"/>
        </a:defRPr>
      </a:lvl1pPr>
      <a:lvl2pPr algn="l" rtl="0" eaLnBrk="1" fontAlgn="base" hangingPunct="1">
        <a:spcBef>
          <a:spcPct val="0"/>
        </a:spcBef>
        <a:spcAft>
          <a:spcPct val="0"/>
        </a:spcAft>
        <a:defRPr sz="2400">
          <a:solidFill>
            <a:schemeClr val="accent1"/>
          </a:solidFill>
          <a:latin typeface="Arial" charset="0"/>
        </a:defRPr>
      </a:lvl2pPr>
      <a:lvl3pPr algn="l" rtl="0" eaLnBrk="1" fontAlgn="base" hangingPunct="1">
        <a:spcBef>
          <a:spcPct val="0"/>
        </a:spcBef>
        <a:spcAft>
          <a:spcPct val="0"/>
        </a:spcAft>
        <a:defRPr sz="2400">
          <a:solidFill>
            <a:schemeClr val="accent1"/>
          </a:solidFill>
          <a:latin typeface="Arial" charset="0"/>
        </a:defRPr>
      </a:lvl3pPr>
      <a:lvl4pPr algn="l" rtl="0" eaLnBrk="1" fontAlgn="base" hangingPunct="1">
        <a:spcBef>
          <a:spcPct val="0"/>
        </a:spcBef>
        <a:spcAft>
          <a:spcPct val="0"/>
        </a:spcAft>
        <a:defRPr sz="2400">
          <a:solidFill>
            <a:schemeClr val="accent1"/>
          </a:solidFill>
          <a:latin typeface="Arial" charset="0"/>
        </a:defRPr>
      </a:lvl4pPr>
      <a:lvl5pPr algn="l" rtl="0" eaLnBrk="1" fontAlgn="base" hangingPunct="1">
        <a:spcBef>
          <a:spcPct val="0"/>
        </a:spcBef>
        <a:spcAft>
          <a:spcPct val="0"/>
        </a:spcAft>
        <a:defRPr sz="2400">
          <a:solidFill>
            <a:schemeClr val="accent1"/>
          </a:solidFill>
          <a:latin typeface="Arial" charset="0"/>
        </a:defRPr>
      </a:lvl5pPr>
      <a:lvl6pPr marL="457200" algn="l" rtl="0" eaLnBrk="1" fontAlgn="base" hangingPunct="1">
        <a:spcBef>
          <a:spcPct val="0"/>
        </a:spcBef>
        <a:spcAft>
          <a:spcPct val="0"/>
        </a:spcAft>
        <a:defRPr sz="2400">
          <a:solidFill>
            <a:schemeClr val="accent1"/>
          </a:solidFill>
          <a:latin typeface="Arial" charset="0"/>
        </a:defRPr>
      </a:lvl6pPr>
      <a:lvl7pPr marL="914400" algn="l" rtl="0" eaLnBrk="1" fontAlgn="base" hangingPunct="1">
        <a:spcBef>
          <a:spcPct val="0"/>
        </a:spcBef>
        <a:spcAft>
          <a:spcPct val="0"/>
        </a:spcAft>
        <a:defRPr sz="2400">
          <a:solidFill>
            <a:schemeClr val="accent1"/>
          </a:solidFill>
          <a:latin typeface="Arial" charset="0"/>
        </a:defRPr>
      </a:lvl7pPr>
      <a:lvl8pPr marL="1371600" algn="l" rtl="0" eaLnBrk="1" fontAlgn="base" hangingPunct="1">
        <a:spcBef>
          <a:spcPct val="0"/>
        </a:spcBef>
        <a:spcAft>
          <a:spcPct val="0"/>
        </a:spcAft>
        <a:defRPr sz="2400">
          <a:solidFill>
            <a:schemeClr val="accent1"/>
          </a:solidFill>
          <a:latin typeface="Arial" charset="0"/>
        </a:defRPr>
      </a:lvl8pPr>
      <a:lvl9pPr marL="1828800" algn="l" rtl="0" eaLnBrk="1" fontAlgn="base" hangingPunct="1">
        <a:spcBef>
          <a:spcPct val="0"/>
        </a:spcBef>
        <a:spcAft>
          <a:spcPct val="0"/>
        </a:spcAft>
        <a:defRPr sz="2400">
          <a:solidFill>
            <a:schemeClr val="accent1"/>
          </a:solidFill>
          <a:latin typeface="Arial" charset="0"/>
        </a:defRPr>
      </a:lvl9pPr>
    </p:titleStyle>
    <p:bodyStyle>
      <a:lvl1pPr marL="231775" indent="-231775" algn="l" rtl="0" eaLnBrk="1" fontAlgn="base" hangingPunct="1">
        <a:spcBef>
          <a:spcPct val="45000"/>
        </a:spcBef>
        <a:spcAft>
          <a:spcPct val="0"/>
        </a:spcAft>
        <a:buClr>
          <a:schemeClr val="accent1"/>
        </a:buClr>
        <a:buSzPct val="120000"/>
        <a:buChar char="•"/>
        <a:defRPr sz="2200">
          <a:solidFill>
            <a:schemeClr val="bg2">
              <a:lumMod val="50000"/>
            </a:schemeClr>
          </a:solidFill>
          <a:latin typeface="+mn-lt"/>
          <a:ea typeface="+mn-ea"/>
          <a:cs typeface="+mn-cs"/>
        </a:defRPr>
      </a:lvl1pPr>
      <a:lvl2pPr marL="566738" indent="-220663" algn="l" rtl="0" eaLnBrk="1" fontAlgn="base" hangingPunct="1">
        <a:spcBef>
          <a:spcPct val="45000"/>
        </a:spcBef>
        <a:spcAft>
          <a:spcPct val="0"/>
        </a:spcAft>
        <a:buClr>
          <a:schemeClr val="accent1"/>
        </a:buClr>
        <a:buSzPct val="90000"/>
        <a:buFont typeface="Courier New" pitchFamily="49" charset="0"/>
        <a:buChar char="o"/>
        <a:defRPr sz="2000">
          <a:solidFill>
            <a:schemeClr val="bg2">
              <a:lumMod val="50000"/>
            </a:schemeClr>
          </a:solidFill>
          <a:latin typeface="+mn-lt"/>
        </a:defRPr>
      </a:lvl2pPr>
      <a:lvl3pPr marL="912813" indent="-231775" algn="l" rtl="0" eaLnBrk="1" fontAlgn="base" hangingPunct="1">
        <a:spcBef>
          <a:spcPct val="45000"/>
        </a:spcBef>
        <a:spcAft>
          <a:spcPct val="0"/>
        </a:spcAft>
        <a:buClr>
          <a:schemeClr val="accent1"/>
        </a:buClr>
        <a:buSzPct val="90000"/>
        <a:buFont typeface="Arial" pitchFamily="34" charset="0"/>
        <a:buChar char="─"/>
        <a:defRPr sz="1800">
          <a:solidFill>
            <a:schemeClr val="bg2">
              <a:lumMod val="50000"/>
            </a:schemeClr>
          </a:solidFill>
          <a:latin typeface="+mn-lt"/>
        </a:defRPr>
      </a:lvl3pPr>
      <a:lvl4pPr marL="1258888" indent="-231775" algn="l" rtl="0" eaLnBrk="1" fontAlgn="base" hangingPunct="1">
        <a:spcBef>
          <a:spcPct val="45000"/>
        </a:spcBef>
        <a:spcAft>
          <a:spcPct val="0"/>
        </a:spcAft>
        <a:buClr>
          <a:schemeClr val="accent1"/>
        </a:buClr>
        <a:buFont typeface="Arial" pitchFamily="34" charset="0"/>
        <a:buChar char="»"/>
        <a:defRPr sz="1600">
          <a:solidFill>
            <a:schemeClr val="bg2">
              <a:lumMod val="50000"/>
            </a:schemeClr>
          </a:solidFill>
          <a:latin typeface="+mn-lt"/>
        </a:defRPr>
      </a:lvl4pPr>
      <a:lvl5pPr marL="1597025" indent="-223838" algn="l" rtl="0" eaLnBrk="1" fontAlgn="base" hangingPunct="1">
        <a:spcBef>
          <a:spcPct val="45000"/>
        </a:spcBef>
        <a:spcAft>
          <a:spcPct val="0"/>
        </a:spcAft>
        <a:buChar char="»"/>
        <a:defRPr sz="1600">
          <a:solidFill>
            <a:schemeClr val="tx1"/>
          </a:solidFill>
          <a:latin typeface="+mn-lt"/>
        </a:defRPr>
      </a:lvl5pPr>
      <a:lvl6pPr marL="2054225" indent="-223838" algn="l" rtl="0" eaLnBrk="1" fontAlgn="base" hangingPunct="1">
        <a:spcBef>
          <a:spcPct val="45000"/>
        </a:spcBef>
        <a:spcAft>
          <a:spcPct val="0"/>
        </a:spcAft>
        <a:buChar char="»"/>
        <a:defRPr sz="1200">
          <a:solidFill>
            <a:schemeClr val="tx1"/>
          </a:solidFill>
          <a:latin typeface="+mn-lt"/>
        </a:defRPr>
      </a:lvl6pPr>
      <a:lvl7pPr marL="2511425" indent="-223838" algn="l" rtl="0" eaLnBrk="1" fontAlgn="base" hangingPunct="1">
        <a:spcBef>
          <a:spcPct val="45000"/>
        </a:spcBef>
        <a:spcAft>
          <a:spcPct val="0"/>
        </a:spcAft>
        <a:buChar char="»"/>
        <a:defRPr sz="1200">
          <a:solidFill>
            <a:schemeClr val="tx1"/>
          </a:solidFill>
          <a:latin typeface="+mn-lt"/>
        </a:defRPr>
      </a:lvl7pPr>
      <a:lvl8pPr marL="2968625" indent="-223838" algn="l" rtl="0" eaLnBrk="1" fontAlgn="base" hangingPunct="1">
        <a:spcBef>
          <a:spcPct val="45000"/>
        </a:spcBef>
        <a:spcAft>
          <a:spcPct val="0"/>
        </a:spcAft>
        <a:buChar char="»"/>
        <a:defRPr sz="1200">
          <a:solidFill>
            <a:schemeClr val="tx1"/>
          </a:solidFill>
          <a:latin typeface="+mn-lt"/>
        </a:defRPr>
      </a:lvl8pPr>
      <a:lvl9pPr marL="3425825" indent="-223838" algn="l" rtl="0" eaLnBrk="1" fontAlgn="base" hangingPunct="1">
        <a:spcBef>
          <a:spcPct val="45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Measuring mortality rates in Iraq:</a:t>
            </a:r>
            <a:endParaRPr lang="en-US" dirty="0"/>
          </a:p>
        </p:txBody>
      </p:sp>
      <p:sp>
        <p:nvSpPr>
          <p:cNvPr id="3" name="Subtitle 2"/>
          <p:cNvSpPr>
            <a:spLocks noGrp="1"/>
          </p:cNvSpPr>
          <p:nvPr>
            <p:ph type="subTitle" idx="1"/>
          </p:nvPr>
        </p:nvSpPr>
        <p:spPr/>
        <p:txBody>
          <a:bodyPr/>
          <a:lstStyle/>
          <a:p>
            <a:r>
              <a:rPr lang="en-US" dirty="0" smtClean="0"/>
              <a:t>March 7, 2014</a:t>
            </a:r>
          </a:p>
          <a:p>
            <a:endParaRPr lang="en-US" dirty="0" smtClean="0"/>
          </a:p>
          <a:p>
            <a:r>
              <a:rPr lang="en-US" dirty="0"/>
              <a:t>Abraham D. Flaxman</a:t>
            </a:r>
          </a:p>
          <a:p>
            <a:r>
              <a:rPr lang="en-US" dirty="0" smtClean="0"/>
              <a:t>Assistant Professor</a:t>
            </a:r>
            <a:endParaRPr lang="en-US" dirty="0"/>
          </a:p>
        </p:txBody>
      </p:sp>
      <p:sp>
        <p:nvSpPr>
          <p:cNvPr id="4" name="Text Placeholder 3"/>
          <p:cNvSpPr>
            <a:spLocks noGrp="1"/>
          </p:cNvSpPr>
          <p:nvPr>
            <p:ph type="body" sz="quarter" idx="10"/>
          </p:nvPr>
        </p:nvSpPr>
        <p:spPr/>
        <p:txBody>
          <a:bodyPr/>
          <a:lstStyle/>
          <a:p>
            <a:r>
              <a:rPr lang="en-US" sz="2400" dirty="0" smtClean="0"/>
              <a:t>Technologies for generating credible estimates of deaths caused by the </a:t>
            </a:r>
            <a:r>
              <a:rPr lang="en-US" sz="2400" dirty="0"/>
              <a:t>2003-2011 war and </a:t>
            </a:r>
            <a:r>
              <a:rPr lang="en-US" sz="2400" dirty="0" smtClean="0"/>
              <a:t>occupation</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3204D3B-C328-45BC-BE43-D61C06300A1A}" type="slidenum">
              <a:rPr lang="en-US" smtClean="0">
                <a:solidFill>
                  <a:srgbClr val="FFFFFF"/>
                </a:solidFill>
              </a:rPr>
              <a:pPr/>
              <a:t>10</a:t>
            </a:fld>
            <a:endParaRPr lang="en-US">
              <a:solidFill>
                <a:srgbClr val="FFFFFF"/>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234545"/>
          </a:xfrm>
          <a:prstGeom prst="rect">
            <a:avLst/>
          </a:prstGeom>
        </p:spPr>
      </p:pic>
    </p:spTree>
    <p:extLst>
      <p:ext uri="{BB962C8B-B14F-4D97-AF65-F5344CB8AC3E}">
        <p14:creationId xmlns:p14="http://schemas.microsoft.com/office/powerpoint/2010/main" val="30294108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3204D3B-C328-45BC-BE43-D61C06300A1A}" type="slidenum">
              <a:rPr lang="en-US" smtClean="0">
                <a:solidFill>
                  <a:srgbClr val="FFFFFF"/>
                </a:solidFill>
              </a:rPr>
              <a:pPr/>
              <a:t>11</a:t>
            </a:fld>
            <a:endParaRPr lang="en-US">
              <a:solidFill>
                <a:srgbClr val="FFFFFF"/>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234545"/>
          </a:xfrm>
          <a:prstGeom prst="rect">
            <a:avLst/>
          </a:prstGeom>
        </p:spPr>
      </p:pic>
    </p:spTree>
    <p:extLst>
      <p:ext uri="{BB962C8B-B14F-4D97-AF65-F5344CB8AC3E}">
        <p14:creationId xmlns:p14="http://schemas.microsoft.com/office/powerpoint/2010/main" val="31051703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Iraq mortality study results</a:t>
            </a:r>
            <a:endParaRPr lang="en-US" dirty="0"/>
          </a:p>
        </p:txBody>
      </p:sp>
      <p:sp>
        <p:nvSpPr>
          <p:cNvPr id="2" name="Slide Number Placeholder 1"/>
          <p:cNvSpPr>
            <a:spLocks noGrp="1"/>
          </p:cNvSpPr>
          <p:nvPr>
            <p:ph type="sldNum" sz="quarter" idx="10"/>
          </p:nvPr>
        </p:nvSpPr>
        <p:spPr/>
        <p:txBody>
          <a:bodyPr/>
          <a:lstStyle/>
          <a:p>
            <a:fld id="{63204D3B-C328-45BC-BE43-D61C06300A1A}" type="slidenum">
              <a:rPr lang="en-US" smtClean="0">
                <a:solidFill>
                  <a:srgbClr val="FFFFFF"/>
                </a:solidFill>
              </a:rPr>
              <a:pPr/>
              <a:t>12</a:t>
            </a:fld>
            <a:endParaRPr lang="en-US">
              <a:solidFill>
                <a:srgbClr val="FFFFFF"/>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818"/>
            <a:ext cx="9144000" cy="7065818"/>
          </a:xfrm>
          <a:prstGeom prst="rect">
            <a:avLst/>
          </a:prstGeom>
        </p:spPr>
      </p:pic>
    </p:spTree>
    <p:extLst>
      <p:ext uri="{BB962C8B-B14F-4D97-AF65-F5344CB8AC3E}">
        <p14:creationId xmlns:p14="http://schemas.microsoft.com/office/powerpoint/2010/main" val="12796442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ilbert, Amy, Riyadh.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62000"/>
            <a:ext cx="9144000" cy="6096000"/>
          </a:xfrm>
          <a:prstGeom prst="rect">
            <a:avLst/>
          </a:prstGeom>
          <a:ln w="76200">
            <a:noFill/>
          </a:ln>
        </p:spPr>
      </p:pic>
      <p:sp>
        <p:nvSpPr>
          <p:cNvPr id="3" name="Title 2"/>
          <p:cNvSpPr>
            <a:spLocks noGrp="1"/>
          </p:cNvSpPr>
          <p:nvPr>
            <p:ph type="title"/>
          </p:nvPr>
        </p:nvSpPr>
        <p:spPr/>
        <p:txBody>
          <a:bodyPr/>
          <a:lstStyle/>
          <a:p>
            <a:r>
              <a:rPr lang="en-US" dirty="0" smtClean="0"/>
              <a:t>Filling this gap, the UCIMS</a:t>
            </a:r>
            <a:endParaRPr lang="en-US" dirty="0"/>
          </a:p>
        </p:txBody>
      </p:sp>
      <p:sp>
        <p:nvSpPr>
          <p:cNvPr id="2" name="Slide Number Placeholder 1"/>
          <p:cNvSpPr>
            <a:spLocks noGrp="1"/>
          </p:cNvSpPr>
          <p:nvPr>
            <p:ph type="sldNum" sz="quarter" idx="10"/>
          </p:nvPr>
        </p:nvSpPr>
        <p:spPr/>
        <p:txBody>
          <a:bodyPr/>
          <a:lstStyle/>
          <a:p>
            <a:fld id="{63204D3B-C328-45BC-BE43-D61C06300A1A}" type="slidenum">
              <a:rPr lang="en-US" smtClean="0">
                <a:solidFill>
                  <a:srgbClr val="FFFFFF"/>
                </a:solidFill>
              </a:rPr>
              <a:pPr/>
              <a:t>13</a:t>
            </a:fld>
            <a:endParaRPr lang="en-US">
              <a:solidFill>
                <a:srgbClr val="FFFFFF"/>
              </a:solidFill>
            </a:endParaRPr>
          </a:p>
        </p:txBody>
      </p:sp>
      <p:sp>
        <p:nvSpPr>
          <p:cNvPr id="17" name="Rounded Rectangle 16"/>
          <p:cNvSpPr/>
          <p:nvPr/>
        </p:nvSpPr>
        <p:spPr>
          <a:xfrm>
            <a:off x="0" y="5169075"/>
            <a:ext cx="9144000" cy="1930400"/>
          </a:xfrm>
          <a:prstGeom prst="roundRect">
            <a:avLst/>
          </a:prstGeom>
          <a:solidFill>
            <a:srgbClr val="FFFFFF">
              <a:alpha val="85098"/>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rgbClr val="FFFFFF"/>
              </a:solidFill>
            </a:endParaRPr>
          </a:p>
        </p:txBody>
      </p:sp>
      <p:sp>
        <p:nvSpPr>
          <p:cNvPr id="18" name="Rectangle 3"/>
          <p:cNvSpPr txBox="1">
            <a:spLocks noChangeArrowheads="1"/>
          </p:cNvSpPr>
          <p:nvPr/>
        </p:nvSpPr>
        <p:spPr bwMode="auto">
          <a:xfrm>
            <a:off x="0" y="5169074"/>
            <a:ext cx="9144000" cy="30697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31775" indent="-231775" algn="l" rtl="0" eaLnBrk="1" fontAlgn="base" hangingPunct="1">
              <a:spcBef>
                <a:spcPct val="45000"/>
              </a:spcBef>
              <a:spcAft>
                <a:spcPct val="0"/>
              </a:spcAft>
              <a:buClr>
                <a:schemeClr val="accent1"/>
              </a:buClr>
              <a:buSzPct val="120000"/>
              <a:buChar char="•"/>
              <a:defRPr sz="2200">
                <a:solidFill>
                  <a:schemeClr val="bg2">
                    <a:lumMod val="50000"/>
                  </a:schemeClr>
                </a:solidFill>
                <a:latin typeface="+mn-lt"/>
                <a:ea typeface="+mn-ea"/>
                <a:cs typeface="+mn-cs"/>
              </a:defRPr>
            </a:lvl1pPr>
            <a:lvl2pPr marL="566738" indent="-220663" algn="l" rtl="0" eaLnBrk="1" fontAlgn="base" hangingPunct="1">
              <a:spcBef>
                <a:spcPct val="45000"/>
              </a:spcBef>
              <a:spcAft>
                <a:spcPct val="0"/>
              </a:spcAft>
              <a:buClr>
                <a:schemeClr val="accent1"/>
              </a:buClr>
              <a:buSzPct val="90000"/>
              <a:buFont typeface="Courier New" pitchFamily="49" charset="0"/>
              <a:buChar char="o"/>
              <a:defRPr sz="2000">
                <a:solidFill>
                  <a:schemeClr val="bg2">
                    <a:lumMod val="50000"/>
                  </a:schemeClr>
                </a:solidFill>
                <a:latin typeface="+mn-lt"/>
              </a:defRPr>
            </a:lvl2pPr>
            <a:lvl3pPr marL="912813" indent="-231775" algn="l" rtl="0" eaLnBrk="1" fontAlgn="base" hangingPunct="1">
              <a:spcBef>
                <a:spcPct val="45000"/>
              </a:spcBef>
              <a:spcAft>
                <a:spcPct val="0"/>
              </a:spcAft>
              <a:buClr>
                <a:schemeClr val="accent1"/>
              </a:buClr>
              <a:buSzPct val="90000"/>
              <a:buFont typeface="Arial" pitchFamily="34" charset="0"/>
              <a:buChar char="─"/>
              <a:defRPr sz="1800">
                <a:solidFill>
                  <a:schemeClr val="bg2">
                    <a:lumMod val="50000"/>
                  </a:schemeClr>
                </a:solidFill>
                <a:latin typeface="+mn-lt"/>
              </a:defRPr>
            </a:lvl3pPr>
            <a:lvl4pPr marL="1258888" indent="-231775" algn="l" rtl="0" eaLnBrk="1" fontAlgn="base" hangingPunct="1">
              <a:spcBef>
                <a:spcPct val="45000"/>
              </a:spcBef>
              <a:spcAft>
                <a:spcPct val="0"/>
              </a:spcAft>
              <a:buClr>
                <a:schemeClr val="accent1"/>
              </a:buClr>
              <a:buFont typeface="Arial" pitchFamily="34" charset="0"/>
              <a:buChar char="»"/>
              <a:defRPr sz="1600">
                <a:solidFill>
                  <a:schemeClr val="bg2">
                    <a:lumMod val="50000"/>
                  </a:schemeClr>
                </a:solidFill>
                <a:latin typeface="+mn-lt"/>
              </a:defRPr>
            </a:lvl4pPr>
            <a:lvl5pPr marL="1597025" indent="-223838" algn="l" rtl="0" eaLnBrk="1" fontAlgn="base" hangingPunct="1">
              <a:spcBef>
                <a:spcPct val="45000"/>
              </a:spcBef>
              <a:spcAft>
                <a:spcPct val="0"/>
              </a:spcAft>
              <a:buChar char="»"/>
              <a:defRPr sz="1600">
                <a:solidFill>
                  <a:schemeClr val="bg2">
                    <a:lumMod val="50000"/>
                  </a:schemeClr>
                </a:solidFill>
                <a:latin typeface="+mn-lt"/>
              </a:defRPr>
            </a:lvl5pPr>
            <a:lvl6pPr marL="2054225" indent="-223838" algn="l" rtl="0" eaLnBrk="1" fontAlgn="base" hangingPunct="1">
              <a:spcBef>
                <a:spcPct val="45000"/>
              </a:spcBef>
              <a:spcAft>
                <a:spcPct val="0"/>
              </a:spcAft>
              <a:buChar char="»"/>
              <a:defRPr sz="1200">
                <a:solidFill>
                  <a:schemeClr val="tx1"/>
                </a:solidFill>
                <a:latin typeface="+mn-lt"/>
              </a:defRPr>
            </a:lvl6pPr>
            <a:lvl7pPr marL="2511425" indent="-223838" algn="l" rtl="0" eaLnBrk="1" fontAlgn="base" hangingPunct="1">
              <a:spcBef>
                <a:spcPct val="45000"/>
              </a:spcBef>
              <a:spcAft>
                <a:spcPct val="0"/>
              </a:spcAft>
              <a:buChar char="»"/>
              <a:defRPr sz="1200">
                <a:solidFill>
                  <a:schemeClr val="tx1"/>
                </a:solidFill>
                <a:latin typeface="+mn-lt"/>
              </a:defRPr>
            </a:lvl7pPr>
            <a:lvl8pPr marL="2968625" indent="-223838" algn="l" rtl="0" eaLnBrk="1" fontAlgn="base" hangingPunct="1">
              <a:spcBef>
                <a:spcPct val="45000"/>
              </a:spcBef>
              <a:spcAft>
                <a:spcPct val="0"/>
              </a:spcAft>
              <a:buChar char="»"/>
              <a:defRPr sz="1200">
                <a:solidFill>
                  <a:schemeClr val="tx1"/>
                </a:solidFill>
                <a:latin typeface="+mn-lt"/>
              </a:defRPr>
            </a:lvl8pPr>
            <a:lvl9pPr marL="3425825" indent="-223838" algn="l" rtl="0" eaLnBrk="1" fontAlgn="base" hangingPunct="1">
              <a:spcBef>
                <a:spcPct val="45000"/>
              </a:spcBef>
              <a:spcAft>
                <a:spcPct val="0"/>
              </a:spcAft>
              <a:buChar char="»"/>
              <a:defRPr sz="1200">
                <a:solidFill>
                  <a:schemeClr val="tx1"/>
                </a:solidFill>
                <a:latin typeface="+mn-lt"/>
              </a:defRPr>
            </a:lvl9pPr>
          </a:lstStyle>
          <a:p>
            <a:pPr algn="ctr">
              <a:buClr>
                <a:srgbClr val="48AA43"/>
              </a:buClr>
              <a:buFontTx/>
              <a:buNone/>
            </a:pPr>
            <a:r>
              <a:rPr lang="en-US" sz="5400" kern="0" dirty="0" smtClean="0">
                <a:solidFill>
                  <a:srgbClr val="808080">
                    <a:lumMod val="50000"/>
                  </a:srgbClr>
                </a:solidFill>
                <a:latin typeface="Arial Rounded MT Bold" pitchFamily="34" charset="0"/>
              </a:rPr>
              <a:t>University Collaborative Iraq Mortality Study</a:t>
            </a:r>
          </a:p>
        </p:txBody>
      </p:sp>
    </p:spTree>
    <p:extLst>
      <p:ext uri="{BB962C8B-B14F-4D97-AF65-F5344CB8AC3E}">
        <p14:creationId xmlns:p14="http://schemas.microsoft.com/office/powerpoint/2010/main" val="25201679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a:p>
          <a:p>
            <a:r>
              <a:rPr lang="en-US" dirty="0" smtClean="0"/>
              <a:t>Designing a controversial study</a:t>
            </a:r>
          </a:p>
          <a:p>
            <a:endParaRPr lang="en-US" dirty="0"/>
          </a:p>
          <a:p>
            <a:r>
              <a:rPr lang="en-US" dirty="0" smtClean="0"/>
              <a:t>Results</a:t>
            </a:r>
          </a:p>
          <a:p>
            <a:endParaRPr lang="en-US" dirty="0"/>
          </a:p>
          <a:p>
            <a:r>
              <a:rPr lang="en-US" dirty="0" smtClean="0"/>
              <a:t>Future directions</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14</a:t>
            </a:fld>
            <a:endParaRPr lang="en-US">
              <a:solidFill>
                <a:srgbClr val="FFFFFF"/>
              </a:solidFill>
            </a:endParaRPr>
          </a:p>
        </p:txBody>
      </p:sp>
      <p:sp>
        <p:nvSpPr>
          <p:cNvPr id="5" name="Rectangle 4"/>
          <p:cNvSpPr/>
          <p:nvPr/>
        </p:nvSpPr>
        <p:spPr>
          <a:xfrm>
            <a:off x="457200" y="2118859"/>
            <a:ext cx="7869382" cy="443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7194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Relevance of Iraq Mortality studies</a:t>
            </a:r>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15</a:t>
            </a:fld>
            <a:endParaRPr lang="en-US">
              <a:solidFill>
                <a:srgbClr val="FFFFFF"/>
              </a:solidFill>
            </a:endParaRPr>
          </a:p>
        </p:txBody>
      </p:sp>
      <p:pic>
        <p:nvPicPr>
          <p:cNvPr id="5" name="Picture 4"/>
          <p:cNvPicPr>
            <a:picLocks noChangeAspect="1"/>
          </p:cNvPicPr>
          <p:nvPr/>
        </p:nvPicPr>
        <p:blipFill>
          <a:blip r:embed="rId3"/>
          <a:stretch>
            <a:fillRect/>
          </a:stretch>
        </p:blipFill>
        <p:spPr>
          <a:xfrm>
            <a:off x="0" y="1206500"/>
            <a:ext cx="9144000" cy="4979150"/>
          </a:xfrm>
          <a:prstGeom prst="rect">
            <a:avLst/>
          </a:prstGeom>
        </p:spPr>
      </p:pic>
      <p:sp>
        <p:nvSpPr>
          <p:cNvPr id="7" name="Rounded Rectangle 6"/>
          <p:cNvSpPr/>
          <p:nvPr/>
        </p:nvSpPr>
        <p:spPr>
          <a:xfrm>
            <a:off x="0" y="2010220"/>
            <a:ext cx="9144000" cy="1930400"/>
          </a:xfrm>
          <a:prstGeom prst="roundRect">
            <a:avLst/>
          </a:prstGeom>
          <a:solidFill>
            <a:srgbClr val="FFFFFF">
              <a:alpha val="85098"/>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rgbClr val="FFFFFF"/>
              </a:solidFill>
            </a:endParaRPr>
          </a:p>
        </p:txBody>
      </p:sp>
      <p:sp>
        <p:nvSpPr>
          <p:cNvPr id="8" name="Rectangle 3"/>
          <p:cNvSpPr txBox="1">
            <a:spLocks noChangeArrowheads="1"/>
          </p:cNvSpPr>
          <p:nvPr/>
        </p:nvSpPr>
        <p:spPr bwMode="auto">
          <a:xfrm>
            <a:off x="0" y="2176479"/>
            <a:ext cx="9144000" cy="30697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31775" indent="-231775" algn="l" rtl="0" eaLnBrk="1" fontAlgn="base" hangingPunct="1">
              <a:spcBef>
                <a:spcPct val="45000"/>
              </a:spcBef>
              <a:spcAft>
                <a:spcPct val="0"/>
              </a:spcAft>
              <a:buClr>
                <a:schemeClr val="accent1"/>
              </a:buClr>
              <a:buSzPct val="120000"/>
              <a:buChar char="•"/>
              <a:defRPr sz="2200">
                <a:solidFill>
                  <a:schemeClr val="bg2">
                    <a:lumMod val="50000"/>
                  </a:schemeClr>
                </a:solidFill>
                <a:latin typeface="+mn-lt"/>
                <a:ea typeface="+mn-ea"/>
                <a:cs typeface="+mn-cs"/>
              </a:defRPr>
            </a:lvl1pPr>
            <a:lvl2pPr marL="566738" indent="-220663" algn="l" rtl="0" eaLnBrk="1" fontAlgn="base" hangingPunct="1">
              <a:spcBef>
                <a:spcPct val="45000"/>
              </a:spcBef>
              <a:spcAft>
                <a:spcPct val="0"/>
              </a:spcAft>
              <a:buClr>
                <a:schemeClr val="accent1"/>
              </a:buClr>
              <a:buSzPct val="90000"/>
              <a:buFont typeface="Courier New" pitchFamily="49" charset="0"/>
              <a:buChar char="o"/>
              <a:defRPr sz="2000">
                <a:solidFill>
                  <a:schemeClr val="bg2">
                    <a:lumMod val="50000"/>
                  </a:schemeClr>
                </a:solidFill>
                <a:latin typeface="+mn-lt"/>
              </a:defRPr>
            </a:lvl2pPr>
            <a:lvl3pPr marL="912813" indent="-231775" algn="l" rtl="0" eaLnBrk="1" fontAlgn="base" hangingPunct="1">
              <a:spcBef>
                <a:spcPct val="45000"/>
              </a:spcBef>
              <a:spcAft>
                <a:spcPct val="0"/>
              </a:spcAft>
              <a:buClr>
                <a:schemeClr val="accent1"/>
              </a:buClr>
              <a:buSzPct val="90000"/>
              <a:buFont typeface="Arial" pitchFamily="34" charset="0"/>
              <a:buChar char="─"/>
              <a:defRPr sz="1800">
                <a:solidFill>
                  <a:schemeClr val="bg2">
                    <a:lumMod val="50000"/>
                  </a:schemeClr>
                </a:solidFill>
                <a:latin typeface="+mn-lt"/>
              </a:defRPr>
            </a:lvl3pPr>
            <a:lvl4pPr marL="1258888" indent="-231775" algn="l" rtl="0" eaLnBrk="1" fontAlgn="base" hangingPunct="1">
              <a:spcBef>
                <a:spcPct val="45000"/>
              </a:spcBef>
              <a:spcAft>
                <a:spcPct val="0"/>
              </a:spcAft>
              <a:buClr>
                <a:schemeClr val="accent1"/>
              </a:buClr>
              <a:buFont typeface="Arial" pitchFamily="34" charset="0"/>
              <a:buChar char="»"/>
              <a:defRPr sz="1600">
                <a:solidFill>
                  <a:schemeClr val="bg2">
                    <a:lumMod val="50000"/>
                  </a:schemeClr>
                </a:solidFill>
                <a:latin typeface="+mn-lt"/>
              </a:defRPr>
            </a:lvl4pPr>
            <a:lvl5pPr marL="1597025" indent="-223838" algn="l" rtl="0" eaLnBrk="1" fontAlgn="base" hangingPunct="1">
              <a:spcBef>
                <a:spcPct val="45000"/>
              </a:spcBef>
              <a:spcAft>
                <a:spcPct val="0"/>
              </a:spcAft>
              <a:buChar char="»"/>
              <a:defRPr sz="1600">
                <a:solidFill>
                  <a:schemeClr val="bg2">
                    <a:lumMod val="50000"/>
                  </a:schemeClr>
                </a:solidFill>
                <a:latin typeface="+mn-lt"/>
              </a:defRPr>
            </a:lvl5pPr>
            <a:lvl6pPr marL="2054225" indent="-223838" algn="l" rtl="0" eaLnBrk="1" fontAlgn="base" hangingPunct="1">
              <a:spcBef>
                <a:spcPct val="45000"/>
              </a:spcBef>
              <a:spcAft>
                <a:spcPct val="0"/>
              </a:spcAft>
              <a:buChar char="»"/>
              <a:defRPr sz="1200">
                <a:solidFill>
                  <a:schemeClr val="tx1"/>
                </a:solidFill>
                <a:latin typeface="+mn-lt"/>
              </a:defRPr>
            </a:lvl6pPr>
            <a:lvl7pPr marL="2511425" indent="-223838" algn="l" rtl="0" eaLnBrk="1" fontAlgn="base" hangingPunct="1">
              <a:spcBef>
                <a:spcPct val="45000"/>
              </a:spcBef>
              <a:spcAft>
                <a:spcPct val="0"/>
              </a:spcAft>
              <a:buChar char="»"/>
              <a:defRPr sz="1200">
                <a:solidFill>
                  <a:schemeClr val="tx1"/>
                </a:solidFill>
                <a:latin typeface="+mn-lt"/>
              </a:defRPr>
            </a:lvl7pPr>
            <a:lvl8pPr marL="2968625" indent="-223838" algn="l" rtl="0" eaLnBrk="1" fontAlgn="base" hangingPunct="1">
              <a:spcBef>
                <a:spcPct val="45000"/>
              </a:spcBef>
              <a:spcAft>
                <a:spcPct val="0"/>
              </a:spcAft>
              <a:buChar char="»"/>
              <a:defRPr sz="1200">
                <a:solidFill>
                  <a:schemeClr val="tx1"/>
                </a:solidFill>
                <a:latin typeface="+mn-lt"/>
              </a:defRPr>
            </a:lvl8pPr>
            <a:lvl9pPr marL="3425825" indent="-223838" algn="l" rtl="0" eaLnBrk="1" fontAlgn="base" hangingPunct="1">
              <a:spcBef>
                <a:spcPct val="45000"/>
              </a:spcBef>
              <a:spcAft>
                <a:spcPct val="0"/>
              </a:spcAft>
              <a:buChar char="»"/>
              <a:defRPr sz="1200">
                <a:solidFill>
                  <a:schemeClr val="tx1"/>
                </a:solidFill>
                <a:latin typeface="+mn-lt"/>
              </a:defRPr>
            </a:lvl9pPr>
          </a:lstStyle>
          <a:p>
            <a:pPr marL="0" indent="0">
              <a:buNone/>
            </a:pPr>
            <a:r>
              <a:rPr lang="en-US" sz="2800" dirty="0" smtClean="0"/>
              <a:t>“</a:t>
            </a:r>
            <a:r>
              <a:rPr lang="en-US" sz="2800" dirty="0"/>
              <a:t>No, I don’t consider it a credible report. Neither does General Casey and neither do Iraqi officials.”</a:t>
            </a:r>
          </a:p>
          <a:p>
            <a:pPr marL="0" indent="0">
              <a:buNone/>
            </a:pPr>
            <a:r>
              <a:rPr lang="en-US" sz="2800" dirty="0"/>
              <a:t>				George W. Bush, October 2006</a:t>
            </a:r>
          </a:p>
        </p:txBody>
      </p:sp>
    </p:spTree>
    <p:extLst>
      <p:ext uri="{BB962C8B-B14F-4D97-AF65-F5344CB8AC3E}">
        <p14:creationId xmlns:p14="http://schemas.microsoft.com/office/powerpoint/2010/main" val="21011971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measuring mortality in crisis</a:t>
            </a:r>
            <a:endParaRPr lang="en-US" dirty="0"/>
          </a:p>
        </p:txBody>
      </p:sp>
      <p:sp>
        <p:nvSpPr>
          <p:cNvPr id="3" name="Content Placeholder 2"/>
          <p:cNvSpPr>
            <a:spLocks noGrp="1"/>
          </p:cNvSpPr>
          <p:nvPr>
            <p:ph idx="1"/>
          </p:nvPr>
        </p:nvSpPr>
        <p:spPr/>
        <p:txBody>
          <a:bodyPr/>
          <a:lstStyle/>
          <a:p>
            <a:r>
              <a:rPr lang="en-US" dirty="0" smtClean="0"/>
              <a:t>Vital registration</a:t>
            </a:r>
          </a:p>
          <a:p>
            <a:r>
              <a:rPr lang="en-US" dirty="0" smtClean="0"/>
              <a:t>Passive surveillance, e.g. reports from media or participants</a:t>
            </a:r>
          </a:p>
          <a:p>
            <a:r>
              <a:rPr lang="en-US" dirty="0" smtClean="0"/>
              <a:t>Survey (or census) post-conflict</a:t>
            </a:r>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16</a:t>
            </a:fld>
            <a:endParaRPr lang="en-US">
              <a:solidFill>
                <a:srgbClr val="FFFFFF"/>
              </a:solidFill>
            </a:endParaRPr>
          </a:p>
        </p:txBody>
      </p:sp>
    </p:spTree>
    <p:extLst>
      <p:ext uri="{BB962C8B-B14F-4D97-AF65-F5344CB8AC3E}">
        <p14:creationId xmlns:p14="http://schemas.microsoft.com/office/powerpoint/2010/main" val="9016905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measuring mortality in crisis</a:t>
            </a:r>
            <a:endParaRPr lang="en-US" dirty="0"/>
          </a:p>
        </p:txBody>
      </p:sp>
      <p:sp>
        <p:nvSpPr>
          <p:cNvPr id="3" name="Content Placeholder 2"/>
          <p:cNvSpPr>
            <a:spLocks noGrp="1"/>
          </p:cNvSpPr>
          <p:nvPr>
            <p:ph idx="1"/>
          </p:nvPr>
        </p:nvSpPr>
        <p:spPr/>
        <p:txBody>
          <a:bodyPr/>
          <a:lstStyle/>
          <a:p>
            <a:r>
              <a:rPr lang="en-US" dirty="0" smtClean="0"/>
              <a:t>Vital registration</a:t>
            </a:r>
          </a:p>
          <a:p>
            <a:r>
              <a:rPr lang="en-US" dirty="0" smtClean="0"/>
              <a:t>Passive surveillance, e.g. reports from media or participants</a:t>
            </a:r>
          </a:p>
          <a:p>
            <a:r>
              <a:rPr lang="en-US" dirty="0" smtClean="0"/>
              <a:t>Survey (or census) post-conflict</a:t>
            </a:r>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17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0" y="2743201"/>
            <a:ext cx="9144000" cy="3577683"/>
          </a:xfrm>
          <a:prstGeom prst="rect">
            <a:avLst/>
          </a:prstGeom>
        </p:spPr>
      </p:pic>
      <p:sp>
        <p:nvSpPr>
          <p:cNvPr id="5" name="Rectangle 4"/>
          <p:cNvSpPr/>
          <p:nvPr/>
        </p:nvSpPr>
        <p:spPr>
          <a:xfrm>
            <a:off x="457200" y="1149927"/>
            <a:ext cx="7869382" cy="443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606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measuring mortality in crisis</a:t>
            </a:r>
            <a:endParaRPr lang="en-US" dirty="0"/>
          </a:p>
        </p:txBody>
      </p:sp>
      <p:sp>
        <p:nvSpPr>
          <p:cNvPr id="3" name="Content Placeholder 2"/>
          <p:cNvSpPr>
            <a:spLocks noGrp="1"/>
          </p:cNvSpPr>
          <p:nvPr>
            <p:ph idx="1"/>
          </p:nvPr>
        </p:nvSpPr>
        <p:spPr/>
        <p:txBody>
          <a:bodyPr/>
          <a:lstStyle/>
          <a:p>
            <a:r>
              <a:rPr lang="en-US" dirty="0" smtClean="0"/>
              <a:t>Vital registration</a:t>
            </a:r>
          </a:p>
          <a:p>
            <a:r>
              <a:rPr lang="en-US" dirty="0" smtClean="0"/>
              <a:t>Passive surveillance, e.g. reports from media or participants</a:t>
            </a:r>
          </a:p>
          <a:p>
            <a:r>
              <a:rPr lang="en-US" dirty="0" smtClean="0"/>
              <a:t>Survey (or census) post-conflict</a:t>
            </a:r>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18</a:t>
            </a:fld>
            <a:endParaRPr lang="en-US">
              <a:solidFill>
                <a:srgbClr val="FFFFFF"/>
              </a:solidFill>
            </a:endParaRPr>
          </a:p>
        </p:txBody>
      </p:sp>
      <p:sp>
        <p:nvSpPr>
          <p:cNvPr id="5" name="Rectangle 4"/>
          <p:cNvSpPr/>
          <p:nvPr/>
        </p:nvSpPr>
        <p:spPr>
          <a:xfrm>
            <a:off x="457200" y="1634767"/>
            <a:ext cx="7869382" cy="443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19137" y="2809009"/>
            <a:ext cx="7705725" cy="5562600"/>
          </a:xfrm>
          <a:prstGeom prst="rect">
            <a:avLst/>
          </a:prstGeom>
        </p:spPr>
      </p:pic>
    </p:spTree>
    <p:extLst>
      <p:ext uri="{BB962C8B-B14F-4D97-AF65-F5344CB8AC3E}">
        <p14:creationId xmlns:p14="http://schemas.microsoft.com/office/powerpoint/2010/main" val="9756008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measuring mortality in crisis</a:t>
            </a:r>
            <a:endParaRPr lang="en-US" dirty="0"/>
          </a:p>
        </p:txBody>
      </p:sp>
      <p:sp>
        <p:nvSpPr>
          <p:cNvPr id="3" name="Content Placeholder 2"/>
          <p:cNvSpPr>
            <a:spLocks noGrp="1"/>
          </p:cNvSpPr>
          <p:nvPr>
            <p:ph idx="1"/>
          </p:nvPr>
        </p:nvSpPr>
        <p:spPr/>
        <p:txBody>
          <a:bodyPr/>
          <a:lstStyle/>
          <a:p>
            <a:r>
              <a:rPr lang="en-US" dirty="0" smtClean="0"/>
              <a:t>Vital registration</a:t>
            </a:r>
          </a:p>
          <a:p>
            <a:r>
              <a:rPr lang="en-US" dirty="0" smtClean="0"/>
              <a:t>Passive surveillance, e.g. reports from media or participants</a:t>
            </a:r>
          </a:p>
          <a:p>
            <a:r>
              <a:rPr lang="en-US" dirty="0" smtClean="0"/>
              <a:t>Survey (or census) post-conflict</a:t>
            </a:r>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19</a:t>
            </a:fld>
            <a:endParaRPr lang="en-US">
              <a:solidFill>
                <a:srgbClr val="FFFFFF"/>
              </a:solidFill>
            </a:endParaRPr>
          </a:p>
        </p:txBody>
      </p:sp>
      <p:sp>
        <p:nvSpPr>
          <p:cNvPr id="5" name="Rectangle 4"/>
          <p:cNvSpPr/>
          <p:nvPr/>
        </p:nvSpPr>
        <p:spPr>
          <a:xfrm>
            <a:off x="457200" y="2147386"/>
            <a:ext cx="7869382" cy="443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1295400" y="2789093"/>
            <a:ext cx="6515100" cy="6267450"/>
          </a:xfrm>
          <a:prstGeom prst="rect">
            <a:avLst/>
          </a:prstGeom>
        </p:spPr>
      </p:pic>
    </p:spTree>
    <p:extLst>
      <p:ext uri="{BB962C8B-B14F-4D97-AF65-F5344CB8AC3E}">
        <p14:creationId xmlns:p14="http://schemas.microsoft.com/office/powerpoint/2010/main" val="30521142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a:p>
          <a:p>
            <a:r>
              <a:rPr lang="en-US" dirty="0" smtClean="0"/>
              <a:t>Designing a controversial study</a:t>
            </a:r>
          </a:p>
          <a:p>
            <a:endParaRPr lang="en-US" dirty="0"/>
          </a:p>
          <a:p>
            <a:r>
              <a:rPr lang="en-US" dirty="0" smtClean="0"/>
              <a:t>Results</a:t>
            </a:r>
          </a:p>
          <a:p>
            <a:endParaRPr lang="en-US" dirty="0"/>
          </a:p>
          <a:p>
            <a:r>
              <a:rPr lang="en-US" dirty="0" smtClean="0"/>
              <a:t>Future directions</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2</a:t>
            </a:fld>
            <a:endParaRPr lang="en-US">
              <a:solidFill>
                <a:srgbClr val="FFFFFF"/>
              </a:solidFill>
            </a:endParaRPr>
          </a:p>
        </p:txBody>
      </p:sp>
      <p:sp>
        <p:nvSpPr>
          <p:cNvPr id="5" name="Rectangle 4"/>
          <p:cNvSpPr/>
          <p:nvPr/>
        </p:nvSpPr>
        <p:spPr>
          <a:xfrm>
            <a:off x="457200" y="1096887"/>
            <a:ext cx="7869382" cy="443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6880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of this information</a:t>
            </a:r>
            <a:endParaRPr lang="en-US" dirty="0"/>
          </a:p>
        </p:txBody>
      </p:sp>
      <p:sp>
        <p:nvSpPr>
          <p:cNvPr id="3" name="Content Placeholder 2"/>
          <p:cNvSpPr>
            <a:spLocks noGrp="1"/>
          </p:cNvSpPr>
          <p:nvPr>
            <p:ph idx="1"/>
          </p:nvPr>
        </p:nvSpPr>
        <p:spPr/>
        <p:txBody>
          <a:bodyPr/>
          <a:lstStyle/>
          <a:p>
            <a:r>
              <a:rPr lang="en-US" dirty="0" smtClean="0"/>
              <a:t>Treat: know health needs in crisis</a:t>
            </a:r>
          </a:p>
          <a:p>
            <a:r>
              <a:rPr lang="en-US" dirty="0"/>
              <a:t>Prevent: </a:t>
            </a:r>
            <a:r>
              <a:rPr lang="en-US" dirty="0" smtClean="0"/>
              <a:t>if we know </a:t>
            </a:r>
            <a:r>
              <a:rPr lang="en-US" dirty="0"/>
              <a:t>the human cost of </a:t>
            </a:r>
            <a:r>
              <a:rPr lang="en-US" dirty="0" smtClean="0"/>
              <a:t>war, will we still fight?</a:t>
            </a:r>
            <a:endParaRPr lang="en-US" dirty="0"/>
          </a:p>
          <a:p>
            <a:r>
              <a:rPr lang="en-US" dirty="0" smtClean="0"/>
              <a:t>Plan: understand the impact when we do fight in context of other conditions (i.e. improve upon GBD 2010 estimates)</a:t>
            </a:r>
          </a:p>
          <a:p>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20</a:t>
            </a:fld>
            <a:endParaRPr lang="en-US">
              <a:solidFill>
                <a:srgbClr val="FFFFFF"/>
              </a:solidFill>
            </a:endParaRPr>
          </a:p>
        </p:txBody>
      </p:sp>
    </p:spTree>
    <p:extLst>
      <p:ext uri="{BB962C8B-B14F-4D97-AF65-F5344CB8AC3E}">
        <p14:creationId xmlns:p14="http://schemas.microsoft.com/office/powerpoint/2010/main" val="21513070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a controversial study</a:t>
            </a:r>
            <a:endParaRPr lang="en-US" dirty="0"/>
          </a:p>
        </p:txBody>
      </p:sp>
      <p:sp>
        <p:nvSpPr>
          <p:cNvPr id="3" name="Content Placeholder 2"/>
          <p:cNvSpPr>
            <a:spLocks noGrp="1"/>
          </p:cNvSpPr>
          <p:nvPr>
            <p:ph idx="1"/>
          </p:nvPr>
        </p:nvSpPr>
        <p:spPr/>
        <p:txBody>
          <a:bodyPr/>
          <a:lstStyle/>
          <a:p>
            <a:r>
              <a:rPr lang="en-US" dirty="0" smtClean="0"/>
              <a:t>Based on past experience, expected criticism</a:t>
            </a:r>
          </a:p>
          <a:p>
            <a:endParaRPr lang="en-US" dirty="0"/>
          </a:p>
          <a:p>
            <a:r>
              <a:rPr lang="en-US" dirty="0" smtClean="0"/>
              <a:t>Practice of defensive science:</a:t>
            </a:r>
          </a:p>
          <a:p>
            <a:pPr lvl="1"/>
            <a:r>
              <a:rPr lang="en-US" dirty="0" smtClean="0"/>
              <a:t>Read, understand all past criticism</a:t>
            </a:r>
          </a:p>
          <a:p>
            <a:pPr lvl="1"/>
            <a:r>
              <a:rPr lang="en-US" dirty="0" smtClean="0"/>
              <a:t>Identify major issues</a:t>
            </a:r>
          </a:p>
          <a:p>
            <a:pPr lvl="1"/>
            <a:r>
              <a:rPr lang="en-US" dirty="0" smtClean="0"/>
              <a:t>Address them directly</a:t>
            </a:r>
          </a:p>
          <a:p>
            <a:pPr lvl="2"/>
            <a:r>
              <a:rPr lang="en-US" dirty="0"/>
              <a:t>Transparency of study operations </a:t>
            </a:r>
          </a:p>
          <a:p>
            <a:pPr lvl="2"/>
            <a:r>
              <a:rPr lang="en-US" dirty="0" smtClean="0"/>
              <a:t>Main-street bias</a:t>
            </a:r>
          </a:p>
          <a:p>
            <a:pPr lvl="2"/>
            <a:r>
              <a:rPr lang="en-US" dirty="0" smtClean="0"/>
              <a:t>Sample-size concerns</a:t>
            </a:r>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21</a:t>
            </a:fld>
            <a:endParaRPr lang="en-US">
              <a:solidFill>
                <a:srgbClr val="FFFFFF"/>
              </a:solidFill>
            </a:endParaRPr>
          </a:p>
        </p:txBody>
      </p:sp>
    </p:spTree>
    <p:extLst>
      <p:ext uri="{BB962C8B-B14F-4D97-AF65-F5344CB8AC3E}">
        <p14:creationId xmlns:p14="http://schemas.microsoft.com/office/powerpoint/2010/main" val="29534698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Transparency of Operations</a:t>
            </a:r>
            <a:endParaRPr lang="en-US" dirty="0"/>
          </a:p>
        </p:txBody>
      </p:sp>
      <p:sp>
        <p:nvSpPr>
          <p:cNvPr id="3" name="Slide Number Placeholder 2"/>
          <p:cNvSpPr>
            <a:spLocks noGrp="1"/>
          </p:cNvSpPr>
          <p:nvPr>
            <p:ph type="sldNum" sz="quarter" idx="10"/>
          </p:nvPr>
        </p:nvSpPr>
        <p:spPr/>
        <p:txBody>
          <a:bodyPr/>
          <a:lstStyle/>
          <a:p>
            <a:fld id="{C2A49F42-FD93-45D5-B0E8-57D633F3B1E9}" type="slidenum">
              <a:rPr lang="en-US" smtClean="0">
                <a:solidFill>
                  <a:srgbClr val="FFFFFF"/>
                </a:solidFill>
              </a:rPr>
              <a:pPr/>
              <a:t>22</a:t>
            </a:fld>
            <a:endParaRPr lang="en-US">
              <a:solidFill>
                <a:srgbClr val="FFFFFF"/>
              </a:solidFill>
            </a:endParaRPr>
          </a:p>
        </p:txBody>
      </p:sp>
      <p:pic>
        <p:nvPicPr>
          <p:cNvPr id="5" name="Picture 4"/>
          <p:cNvPicPr>
            <a:picLocks noChangeAspect="1"/>
          </p:cNvPicPr>
          <p:nvPr/>
        </p:nvPicPr>
        <p:blipFill>
          <a:blip r:embed="rId3"/>
          <a:stretch>
            <a:fillRect/>
          </a:stretch>
        </p:blipFill>
        <p:spPr>
          <a:xfrm>
            <a:off x="895350" y="994403"/>
            <a:ext cx="7315200" cy="5343857"/>
          </a:xfrm>
          <a:prstGeom prst="rect">
            <a:avLst/>
          </a:prstGeom>
        </p:spPr>
      </p:pic>
    </p:spTree>
    <p:extLst>
      <p:ext uri="{BB962C8B-B14F-4D97-AF65-F5344CB8AC3E}">
        <p14:creationId xmlns:p14="http://schemas.microsoft.com/office/powerpoint/2010/main" val="23487102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97280" y="476124"/>
            <a:ext cx="6949440" cy="5905753"/>
          </a:xfrm>
          <a:prstGeom prst="rect">
            <a:avLst/>
          </a:prstGeom>
        </p:spPr>
      </p:pic>
      <p:sp>
        <p:nvSpPr>
          <p:cNvPr id="7" name="Rectangle 6"/>
          <p:cNvSpPr/>
          <p:nvPr/>
        </p:nvSpPr>
        <p:spPr>
          <a:xfrm>
            <a:off x="678873" y="304800"/>
            <a:ext cx="4599709" cy="429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Main street bias</a:t>
            </a:r>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23</a:t>
            </a:fld>
            <a:endParaRPr lang="en-US">
              <a:solidFill>
                <a:srgbClr val="FFFFFF"/>
              </a:solidFill>
            </a:endParaRPr>
          </a:p>
        </p:txBody>
      </p:sp>
    </p:spTree>
    <p:extLst>
      <p:ext uri="{BB962C8B-B14F-4D97-AF65-F5344CB8AC3E}">
        <p14:creationId xmlns:p14="http://schemas.microsoft.com/office/powerpoint/2010/main" val="2365888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ure 1 Cluster Map of Iraq 24Apr2012.png"/>
          <p:cNvPicPr>
            <a:picLocks noGrp="1" noChangeAspect="1"/>
          </p:cNvPicPr>
          <p:nvPr>
            <p:ph idx="1"/>
          </p:nvPr>
        </p:nvPicPr>
        <p:blipFill>
          <a:blip r:embed="rId3">
            <a:extLst>
              <a:ext uri="{28A0092B-C50C-407E-A947-70E740481C1C}">
                <a14:useLocalDpi xmlns:a14="http://schemas.microsoft.com/office/drawing/2010/main" val="0"/>
              </a:ext>
            </a:extLst>
          </a:blip>
          <a:srcRect t="9855" b="9855"/>
          <a:stretch>
            <a:fillRect/>
          </a:stretch>
        </p:blipFill>
        <p:spPr>
          <a:xfrm>
            <a:off x="418472" y="1573014"/>
            <a:ext cx="7556313" cy="4144963"/>
          </a:xfrm>
        </p:spPr>
      </p:pic>
      <p:sp>
        <p:nvSpPr>
          <p:cNvPr id="5" name="TextBox 4"/>
          <p:cNvSpPr txBox="1"/>
          <p:nvPr/>
        </p:nvSpPr>
        <p:spPr>
          <a:xfrm>
            <a:off x="4052096" y="5943150"/>
            <a:ext cx="5091904" cy="369332"/>
          </a:xfrm>
          <a:prstGeom prst="rect">
            <a:avLst/>
          </a:prstGeom>
          <a:noFill/>
        </p:spPr>
        <p:txBody>
          <a:bodyPr wrap="square" rtlCol="0">
            <a:spAutoFit/>
          </a:bodyPr>
          <a:lstStyle/>
          <a:p>
            <a:r>
              <a:rPr lang="en-US" dirty="0" smtClean="0"/>
              <a:t>Galway et al</a:t>
            </a:r>
            <a:r>
              <a:rPr lang="en-US" dirty="0"/>
              <a:t>,</a:t>
            </a:r>
            <a:r>
              <a:rPr lang="en-US" dirty="0" smtClean="0"/>
              <a:t> </a:t>
            </a:r>
            <a:r>
              <a:rPr lang="en-US" u="sng" dirty="0" err="1" smtClean="0"/>
              <a:t>Int</a:t>
            </a:r>
            <a:r>
              <a:rPr lang="en-US" u="sng" dirty="0" smtClean="0"/>
              <a:t> J of Health </a:t>
            </a:r>
            <a:r>
              <a:rPr lang="en-US" u="sng" dirty="0" err="1" smtClean="0"/>
              <a:t>Geographics</a:t>
            </a:r>
            <a:r>
              <a:rPr lang="en-US" u="sng" dirty="0" smtClean="0"/>
              <a:t>,</a:t>
            </a:r>
            <a:r>
              <a:rPr lang="en-US" dirty="0" smtClean="0"/>
              <a:t> 2012.</a:t>
            </a:r>
            <a:endParaRPr lang="en-US" dirty="0"/>
          </a:p>
        </p:txBody>
      </p:sp>
      <p:sp>
        <p:nvSpPr>
          <p:cNvPr id="3" name="Title 2"/>
          <p:cNvSpPr>
            <a:spLocks noGrp="1"/>
          </p:cNvSpPr>
          <p:nvPr>
            <p:ph type="title"/>
          </p:nvPr>
        </p:nvSpPr>
        <p:spPr>
          <a:xfrm>
            <a:off x="457200" y="198437"/>
            <a:ext cx="8191500" cy="1187017"/>
          </a:xfrm>
        </p:spPr>
        <p:txBody>
          <a:bodyPr/>
          <a:lstStyle/>
          <a:p>
            <a:r>
              <a:rPr lang="en-US" dirty="0"/>
              <a:t>A 2-stage cluster sampling method using gridded population data, a GIS and Google Earth imagery</a:t>
            </a:r>
          </a:p>
        </p:txBody>
      </p:sp>
    </p:spTree>
    <p:extLst>
      <p:ext uri="{BB962C8B-B14F-4D97-AF65-F5344CB8AC3E}">
        <p14:creationId xmlns:p14="http://schemas.microsoft.com/office/powerpoint/2010/main" val="8354500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t="-265" b="-265"/>
          <a:stretch/>
        </p:blipFill>
        <p:spPr>
          <a:xfrm>
            <a:off x="404101" y="7117"/>
            <a:ext cx="12558961" cy="5029200"/>
          </a:xfrm>
        </p:spPr>
      </p:pic>
      <p:sp>
        <p:nvSpPr>
          <p:cNvPr id="2" name="Title 1"/>
          <p:cNvSpPr>
            <a:spLocks noGrp="1"/>
          </p:cNvSpPr>
          <p:nvPr>
            <p:ph type="title"/>
          </p:nvPr>
        </p:nvSpPr>
        <p:spPr>
          <a:xfrm>
            <a:off x="1289277" y="4372168"/>
            <a:ext cx="7016524" cy="1901302"/>
          </a:xfrm>
        </p:spPr>
        <p:txBody>
          <a:bodyPr/>
          <a:lstStyle/>
          <a:p>
            <a:r>
              <a:rPr lang="en-US" dirty="0" smtClean="0"/>
              <a:t>Selecting</a:t>
            </a:r>
            <a:br>
              <a:rPr lang="en-US" dirty="0" smtClean="0"/>
            </a:br>
            <a:r>
              <a:rPr lang="en-US" dirty="0" smtClean="0"/>
              <a:t>“start households”</a:t>
            </a:r>
            <a:endParaRPr lang="en-US" dirty="0"/>
          </a:p>
        </p:txBody>
      </p:sp>
      <p:sp>
        <p:nvSpPr>
          <p:cNvPr id="3" name="Rectangle 2"/>
          <p:cNvSpPr/>
          <p:nvPr/>
        </p:nvSpPr>
        <p:spPr>
          <a:xfrm>
            <a:off x="8606118" y="201706"/>
            <a:ext cx="5002306" cy="52174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30966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p.tiff"/>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l="-2165" r="-1686"/>
          <a:stretch/>
        </p:blipFill>
        <p:spPr>
          <a:xfrm>
            <a:off x="1203325" y="323850"/>
            <a:ext cx="6737350" cy="5854700"/>
          </a:xfrm>
        </p:spPr>
      </p:pic>
    </p:spTree>
    <p:extLst>
      <p:ext uri="{BB962C8B-B14F-4D97-AF65-F5344CB8AC3E}">
        <p14:creationId xmlns:p14="http://schemas.microsoft.com/office/powerpoint/2010/main" val="39743142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Sibling history methods (increase study size on a budget)</a:t>
            </a:r>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0" y="1904567"/>
            <a:ext cx="9144000" cy="3800701"/>
          </a:xfrm>
          <a:prstGeom prst="rect">
            <a:avLst/>
          </a:prstGeom>
        </p:spPr>
      </p:pic>
    </p:spTree>
    <p:extLst>
      <p:ext uri="{BB962C8B-B14F-4D97-AF65-F5344CB8AC3E}">
        <p14:creationId xmlns:p14="http://schemas.microsoft.com/office/powerpoint/2010/main" val="3266627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 y="239892"/>
            <a:ext cx="7955280" cy="6134377"/>
          </a:xfrm>
          <a:prstGeom prst="rect">
            <a:avLst/>
          </a:prstGeom>
        </p:spPr>
      </p:pic>
      <p:sp>
        <p:nvSpPr>
          <p:cNvPr id="3" name="Title 2"/>
          <p:cNvSpPr>
            <a:spLocks noGrp="1"/>
          </p:cNvSpPr>
          <p:nvPr>
            <p:ph type="title"/>
          </p:nvPr>
        </p:nvSpPr>
        <p:spPr/>
        <p:txBody>
          <a:bodyPr/>
          <a:lstStyle/>
          <a:p>
            <a:r>
              <a:rPr lang="en-US" dirty="0" smtClean="0"/>
              <a:t>Deaths Reported in Households</a:t>
            </a:r>
            <a:endParaRPr lang="en-US" dirty="0"/>
          </a:p>
        </p:txBody>
      </p:sp>
    </p:spTree>
    <p:extLst>
      <p:ext uri="{BB962C8B-B14F-4D97-AF65-F5344CB8AC3E}">
        <p14:creationId xmlns:p14="http://schemas.microsoft.com/office/powerpoint/2010/main" val="3236674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1" y="239892"/>
            <a:ext cx="7955277" cy="6134377"/>
          </a:xfrm>
          <a:prstGeom prst="rect">
            <a:avLst/>
          </a:prstGeom>
        </p:spPr>
      </p:pic>
      <p:sp>
        <p:nvSpPr>
          <p:cNvPr id="3" name="Title 2"/>
          <p:cNvSpPr>
            <a:spLocks noGrp="1"/>
          </p:cNvSpPr>
          <p:nvPr>
            <p:ph type="title"/>
          </p:nvPr>
        </p:nvSpPr>
        <p:spPr/>
        <p:txBody>
          <a:bodyPr/>
          <a:lstStyle/>
          <a:p>
            <a:r>
              <a:rPr lang="en-US" dirty="0" smtClean="0"/>
              <a:t>Deaths Reported among Siblings</a:t>
            </a:r>
            <a:endParaRPr lang="en-US" dirty="0"/>
          </a:p>
        </p:txBody>
      </p:sp>
    </p:spTree>
    <p:extLst>
      <p:ext uri="{BB962C8B-B14F-4D97-AF65-F5344CB8AC3E}">
        <p14:creationId xmlns:p14="http://schemas.microsoft.com/office/powerpoint/2010/main" val="23962983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3</a:t>
            </a:fld>
            <a:endParaRPr lang="en-US">
              <a:solidFill>
                <a:srgbClr val="FFFFFF"/>
              </a:solidFill>
            </a:endParaRP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7364"/>
            <a:ext cx="8229600" cy="5730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0" y="2467429"/>
            <a:ext cx="9144000" cy="1930400"/>
          </a:xfrm>
          <a:prstGeom prst="roundRect">
            <a:avLst/>
          </a:prstGeom>
          <a:solidFill>
            <a:srgbClr val="FFFFFF">
              <a:alpha val="85098"/>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rgbClr val="FFFFFF"/>
              </a:solidFill>
            </a:endParaRPr>
          </a:p>
        </p:txBody>
      </p:sp>
      <p:sp>
        <p:nvSpPr>
          <p:cNvPr id="5" name="Rounded Rectangle 4"/>
          <p:cNvSpPr/>
          <p:nvPr/>
        </p:nvSpPr>
        <p:spPr>
          <a:xfrm>
            <a:off x="4171308" y="2783660"/>
            <a:ext cx="1952089" cy="1233376"/>
          </a:xfrm>
          <a:prstGeom prst="roundRect">
            <a:avLst/>
          </a:prstGeom>
          <a:solidFill>
            <a:srgbClr val="00B0F0"/>
          </a:solidFill>
          <a:effectLst>
            <a:outerShdw blurRad="40000" dist="23000" dir="5400000" rotWithShape="0">
              <a:srgbClr val="000000">
                <a:alpha val="35000"/>
              </a:srgbClr>
            </a:outerShdw>
            <a:reflection blurRad="6350" stA="52000" endA="300" endPos="35000" dir="5400000" sy="-100000" algn="bl" rotWithShape="0"/>
          </a:effectLst>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solidFill>
                <a:srgbClr val="FFFFFF"/>
              </a:solidFill>
            </a:endParaRPr>
          </a:p>
        </p:txBody>
      </p:sp>
      <p:sp>
        <p:nvSpPr>
          <p:cNvPr id="6" name="Rounded Rectangle 5"/>
          <p:cNvSpPr/>
          <p:nvPr/>
        </p:nvSpPr>
        <p:spPr>
          <a:xfrm>
            <a:off x="6772940" y="2775098"/>
            <a:ext cx="2232837" cy="1233376"/>
          </a:xfrm>
          <a:prstGeom prst="roundRect">
            <a:avLst/>
          </a:prstGeom>
          <a:solidFill>
            <a:srgbClr val="92D050"/>
          </a:solidFill>
          <a:effectLst>
            <a:outerShdw blurRad="40000" dist="23000" dir="5400000" rotWithShape="0">
              <a:srgbClr val="000000">
                <a:alpha val="35000"/>
              </a:srgbClr>
            </a:outerShdw>
            <a:reflection blurRad="6350" stA="52000" endA="300" endPos="35000" dir="5400000" sy="-100000" algn="bl" rotWithShape="0"/>
          </a:effectLst>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solidFill>
                <a:srgbClr val="FFFFFF"/>
              </a:solidFill>
            </a:endParaRPr>
          </a:p>
        </p:txBody>
      </p:sp>
      <p:sp>
        <p:nvSpPr>
          <p:cNvPr id="7" name="Rectangle 3"/>
          <p:cNvSpPr txBox="1">
            <a:spLocks noChangeArrowheads="1"/>
          </p:cNvSpPr>
          <p:nvPr/>
        </p:nvSpPr>
        <p:spPr bwMode="auto">
          <a:xfrm>
            <a:off x="0" y="844550"/>
            <a:ext cx="9144000" cy="4692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31775" indent="-231775" algn="l" rtl="0" eaLnBrk="1" fontAlgn="base" hangingPunct="1">
              <a:spcBef>
                <a:spcPct val="45000"/>
              </a:spcBef>
              <a:spcAft>
                <a:spcPct val="0"/>
              </a:spcAft>
              <a:buClr>
                <a:schemeClr val="accent1"/>
              </a:buClr>
              <a:buSzPct val="120000"/>
              <a:buChar char="•"/>
              <a:defRPr sz="2200">
                <a:solidFill>
                  <a:schemeClr val="bg2">
                    <a:lumMod val="50000"/>
                  </a:schemeClr>
                </a:solidFill>
                <a:latin typeface="+mn-lt"/>
                <a:ea typeface="+mn-ea"/>
                <a:cs typeface="+mn-cs"/>
              </a:defRPr>
            </a:lvl1pPr>
            <a:lvl2pPr marL="566738" indent="-220663" algn="l" rtl="0" eaLnBrk="1" fontAlgn="base" hangingPunct="1">
              <a:spcBef>
                <a:spcPct val="45000"/>
              </a:spcBef>
              <a:spcAft>
                <a:spcPct val="0"/>
              </a:spcAft>
              <a:buClr>
                <a:schemeClr val="accent1"/>
              </a:buClr>
              <a:buSzPct val="90000"/>
              <a:buFont typeface="Courier New" pitchFamily="49" charset="0"/>
              <a:buChar char="o"/>
              <a:defRPr sz="2000">
                <a:solidFill>
                  <a:schemeClr val="bg2">
                    <a:lumMod val="50000"/>
                  </a:schemeClr>
                </a:solidFill>
                <a:latin typeface="+mn-lt"/>
              </a:defRPr>
            </a:lvl2pPr>
            <a:lvl3pPr marL="912813" indent="-231775" algn="l" rtl="0" eaLnBrk="1" fontAlgn="base" hangingPunct="1">
              <a:spcBef>
                <a:spcPct val="45000"/>
              </a:spcBef>
              <a:spcAft>
                <a:spcPct val="0"/>
              </a:spcAft>
              <a:buClr>
                <a:schemeClr val="accent1"/>
              </a:buClr>
              <a:buSzPct val="90000"/>
              <a:buFont typeface="Arial" pitchFamily="34" charset="0"/>
              <a:buChar char="─"/>
              <a:defRPr sz="1800">
                <a:solidFill>
                  <a:schemeClr val="bg2">
                    <a:lumMod val="50000"/>
                  </a:schemeClr>
                </a:solidFill>
                <a:latin typeface="+mn-lt"/>
              </a:defRPr>
            </a:lvl3pPr>
            <a:lvl4pPr marL="1258888" indent="-231775" algn="l" rtl="0" eaLnBrk="1" fontAlgn="base" hangingPunct="1">
              <a:spcBef>
                <a:spcPct val="45000"/>
              </a:spcBef>
              <a:spcAft>
                <a:spcPct val="0"/>
              </a:spcAft>
              <a:buClr>
                <a:schemeClr val="accent1"/>
              </a:buClr>
              <a:buFont typeface="Arial" pitchFamily="34" charset="0"/>
              <a:buChar char="»"/>
              <a:defRPr sz="1600">
                <a:solidFill>
                  <a:schemeClr val="bg2">
                    <a:lumMod val="50000"/>
                  </a:schemeClr>
                </a:solidFill>
                <a:latin typeface="+mn-lt"/>
              </a:defRPr>
            </a:lvl4pPr>
            <a:lvl5pPr marL="1597025" indent="-223838" algn="l" rtl="0" eaLnBrk="1" fontAlgn="base" hangingPunct="1">
              <a:spcBef>
                <a:spcPct val="45000"/>
              </a:spcBef>
              <a:spcAft>
                <a:spcPct val="0"/>
              </a:spcAft>
              <a:buChar char="»"/>
              <a:defRPr sz="1600">
                <a:solidFill>
                  <a:schemeClr val="bg2">
                    <a:lumMod val="50000"/>
                  </a:schemeClr>
                </a:solidFill>
                <a:latin typeface="+mn-lt"/>
              </a:defRPr>
            </a:lvl5pPr>
            <a:lvl6pPr marL="2054225" indent="-223838" algn="l" rtl="0" eaLnBrk="1" fontAlgn="base" hangingPunct="1">
              <a:spcBef>
                <a:spcPct val="45000"/>
              </a:spcBef>
              <a:spcAft>
                <a:spcPct val="0"/>
              </a:spcAft>
              <a:buChar char="»"/>
              <a:defRPr sz="1200">
                <a:solidFill>
                  <a:schemeClr val="tx1"/>
                </a:solidFill>
                <a:latin typeface="+mn-lt"/>
              </a:defRPr>
            </a:lvl6pPr>
            <a:lvl7pPr marL="2511425" indent="-223838" algn="l" rtl="0" eaLnBrk="1" fontAlgn="base" hangingPunct="1">
              <a:spcBef>
                <a:spcPct val="45000"/>
              </a:spcBef>
              <a:spcAft>
                <a:spcPct val="0"/>
              </a:spcAft>
              <a:buChar char="»"/>
              <a:defRPr sz="1200">
                <a:solidFill>
                  <a:schemeClr val="tx1"/>
                </a:solidFill>
                <a:latin typeface="+mn-lt"/>
              </a:defRPr>
            </a:lvl7pPr>
            <a:lvl8pPr marL="2968625" indent="-223838" algn="l" rtl="0" eaLnBrk="1" fontAlgn="base" hangingPunct="1">
              <a:spcBef>
                <a:spcPct val="45000"/>
              </a:spcBef>
              <a:spcAft>
                <a:spcPct val="0"/>
              </a:spcAft>
              <a:buChar char="»"/>
              <a:defRPr sz="1200">
                <a:solidFill>
                  <a:schemeClr val="tx1"/>
                </a:solidFill>
                <a:latin typeface="+mn-lt"/>
              </a:defRPr>
            </a:lvl8pPr>
            <a:lvl9pPr marL="3425825" indent="-223838" algn="l" rtl="0" eaLnBrk="1" fontAlgn="base" hangingPunct="1">
              <a:spcBef>
                <a:spcPct val="45000"/>
              </a:spcBef>
              <a:spcAft>
                <a:spcPct val="0"/>
              </a:spcAft>
              <a:buChar char="»"/>
              <a:defRPr sz="1200">
                <a:solidFill>
                  <a:schemeClr val="tx1"/>
                </a:solidFill>
                <a:latin typeface="+mn-lt"/>
              </a:defRPr>
            </a:lvl9pPr>
          </a:lstStyle>
          <a:p>
            <a:pPr algn="ctr">
              <a:buClr>
                <a:srgbClr val="48AA43"/>
              </a:buClr>
              <a:buFontTx/>
              <a:buNone/>
            </a:pPr>
            <a:endParaRPr lang="en-US" sz="6000" b="1" kern="0" dirty="0" smtClean="0">
              <a:solidFill>
                <a:srgbClr val="808080">
                  <a:lumMod val="50000"/>
                </a:srgbClr>
              </a:solidFill>
              <a:latin typeface="Arial Rounded MT Bold" pitchFamily="34" charset="0"/>
            </a:endParaRPr>
          </a:p>
          <a:p>
            <a:pPr algn="ctr">
              <a:buClr>
                <a:srgbClr val="48AA43"/>
              </a:buClr>
              <a:buFontTx/>
              <a:buNone/>
            </a:pPr>
            <a:endParaRPr lang="en-US" sz="2400" kern="0" dirty="0" smtClean="0">
              <a:solidFill>
                <a:srgbClr val="808080">
                  <a:lumMod val="50000"/>
                </a:srgbClr>
              </a:solidFill>
              <a:latin typeface="Arial Rounded MT Bold" pitchFamily="34" charset="0"/>
            </a:endParaRPr>
          </a:p>
          <a:p>
            <a:pPr algn="ctr">
              <a:buClr>
                <a:srgbClr val="48AA43"/>
              </a:buClr>
              <a:buFontTx/>
              <a:buNone/>
            </a:pPr>
            <a:r>
              <a:rPr lang="en-US" sz="7200" kern="0" dirty="0" smtClean="0">
                <a:solidFill>
                  <a:srgbClr val="808080">
                    <a:lumMod val="50000"/>
                  </a:srgbClr>
                </a:solidFill>
                <a:latin typeface="Arial Rounded MT Bold" pitchFamily="34" charset="0"/>
              </a:rPr>
              <a:t>DALYs = YLL + YLD</a:t>
            </a:r>
          </a:p>
          <a:p>
            <a:pPr algn="ctr">
              <a:buClr>
                <a:srgbClr val="48AA43"/>
              </a:buClr>
              <a:buFontTx/>
              <a:buNone/>
            </a:pPr>
            <a:endParaRPr lang="en-US" sz="3200" kern="0" dirty="0" smtClean="0">
              <a:solidFill>
                <a:srgbClr val="808080">
                  <a:lumMod val="50000"/>
                </a:srgbClr>
              </a:solidFill>
              <a:latin typeface="Arial Rounded MT Bold" pitchFamily="34" charset="0"/>
            </a:endParaRPr>
          </a:p>
        </p:txBody>
      </p:sp>
    </p:spTree>
    <p:extLst>
      <p:ext uri="{BB962C8B-B14F-4D97-AF65-F5344CB8AC3E}">
        <p14:creationId xmlns:p14="http://schemas.microsoft.com/office/powerpoint/2010/main" val="39184844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Sibling history methods (increase study size on a budget)</a:t>
            </a:r>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30</a:t>
            </a:fld>
            <a:endParaRPr lang="en-US">
              <a:solidFill>
                <a:srgbClr val="FFFFFF"/>
              </a:solidFill>
            </a:endParaRPr>
          </a:p>
        </p:txBody>
      </p:sp>
      <p:pic>
        <p:nvPicPr>
          <p:cNvPr id="5" name="Picture 4"/>
          <p:cNvPicPr>
            <a:picLocks noChangeAspect="1"/>
          </p:cNvPicPr>
          <p:nvPr/>
        </p:nvPicPr>
        <p:blipFill>
          <a:blip r:embed="rId3"/>
          <a:stretch>
            <a:fillRect/>
          </a:stretch>
        </p:blipFill>
        <p:spPr>
          <a:xfrm>
            <a:off x="914400" y="1329508"/>
            <a:ext cx="7315200" cy="5057422"/>
          </a:xfrm>
          <a:prstGeom prst="rect">
            <a:avLst/>
          </a:prstGeom>
        </p:spPr>
      </p:pic>
    </p:spTree>
    <p:extLst>
      <p:ext uri="{BB962C8B-B14F-4D97-AF65-F5344CB8AC3E}">
        <p14:creationId xmlns:p14="http://schemas.microsoft.com/office/powerpoint/2010/main" val="16164959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technical considerations</a:t>
            </a:r>
            <a:endParaRPr lang="en-US" dirty="0"/>
          </a:p>
        </p:txBody>
      </p:sp>
      <p:sp>
        <p:nvSpPr>
          <p:cNvPr id="3" name="Content Placeholder 2"/>
          <p:cNvSpPr>
            <a:spLocks noGrp="1"/>
          </p:cNvSpPr>
          <p:nvPr>
            <p:ph idx="1"/>
          </p:nvPr>
        </p:nvSpPr>
        <p:spPr/>
        <p:txBody>
          <a:bodyPr/>
          <a:lstStyle/>
          <a:p>
            <a:r>
              <a:rPr lang="en-US" dirty="0" smtClean="0"/>
              <a:t>Novel approach to real-time quality assurance</a:t>
            </a:r>
          </a:p>
          <a:p>
            <a:r>
              <a:rPr lang="en-US" dirty="0" smtClean="0"/>
              <a:t>Correcting for migration bias</a:t>
            </a:r>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31</a:t>
            </a:fld>
            <a:endParaRPr lang="en-US">
              <a:solidFill>
                <a:srgbClr val="FFFFFF"/>
              </a:solidFill>
            </a:endParaRPr>
          </a:p>
        </p:txBody>
      </p:sp>
    </p:spTree>
    <p:extLst>
      <p:ext uri="{BB962C8B-B14F-4D97-AF65-F5344CB8AC3E}">
        <p14:creationId xmlns:p14="http://schemas.microsoft.com/office/powerpoint/2010/main" val="20981718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technical considerations</a:t>
            </a:r>
            <a:endParaRPr lang="en-US" dirty="0"/>
          </a:p>
        </p:txBody>
      </p:sp>
      <p:sp>
        <p:nvSpPr>
          <p:cNvPr id="3" name="Content Placeholder 2"/>
          <p:cNvSpPr>
            <a:spLocks noGrp="1"/>
          </p:cNvSpPr>
          <p:nvPr>
            <p:ph idx="1"/>
          </p:nvPr>
        </p:nvSpPr>
        <p:spPr/>
        <p:txBody>
          <a:bodyPr/>
          <a:lstStyle/>
          <a:p>
            <a:r>
              <a:rPr lang="en-US" dirty="0" smtClean="0">
                <a:solidFill>
                  <a:schemeClr val="tx2"/>
                </a:solidFill>
              </a:rPr>
              <a:t>Novel approach to real-time quality assurance (D3QA)</a:t>
            </a:r>
          </a:p>
          <a:p>
            <a:r>
              <a:rPr lang="en-US" dirty="0" smtClean="0">
                <a:solidFill>
                  <a:schemeClr val="tx2"/>
                </a:solidFill>
              </a:rPr>
              <a:t>Correcting for migration bias</a:t>
            </a:r>
            <a:endParaRPr lang="en-US" dirty="0">
              <a:solidFill>
                <a:schemeClr val="tx2"/>
              </a:solidFill>
            </a:endParaRPr>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32</a:t>
            </a:fld>
            <a:endParaRPr lang="en-US">
              <a:solidFill>
                <a:srgbClr val="FFFFFF"/>
              </a:solidFill>
            </a:endParaRPr>
          </a:p>
        </p:txBody>
      </p:sp>
      <p:sp>
        <p:nvSpPr>
          <p:cNvPr id="5" name="Rectangle 4"/>
          <p:cNvSpPr/>
          <p:nvPr/>
        </p:nvSpPr>
        <p:spPr>
          <a:xfrm>
            <a:off x="457200" y="1162327"/>
            <a:ext cx="7869382" cy="443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0" y="2442730"/>
            <a:ext cx="9144000" cy="4415270"/>
          </a:xfrm>
          <a:prstGeom prst="rect">
            <a:avLst/>
          </a:prstGeom>
        </p:spPr>
      </p:pic>
    </p:spTree>
    <p:extLst>
      <p:ext uri="{BB962C8B-B14F-4D97-AF65-F5344CB8AC3E}">
        <p14:creationId xmlns:p14="http://schemas.microsoft.com/office/powerpoint/2010/main" val="22232611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technical considerations</a:t>
            </a:r>
            <a:endParaRPr lang="en-US" dirty="0"/>
          </a:p>
        </p:txBody>
      </p:sp>
      <p:sp>
        <p:nvSpPr>
          <p:cNvPr id="3" name="Content Placeholder 2"/>
          <p:cNvSpPr>
            <a:spLocks noGrp="1"/>
          </p:cNvSpPr>
          <p:nvPr>
            <p:ph idx="1"/>
          </p:nvPr>
        </p:nvSpPr>
        <p:spPr/>
        <p:txBody>
          <a:bodyPr/>
          <a:lstStyle/>
          <a:p>
            <a:r>
              <a:rPr lang="en-US" dirty="0" smtClean="0"/>
              <a:t>Novel approach to real-time quality assurance</a:t>
            </a:r>
          </a:p>
          <a:p>
            <a:r>
              <a:rPr lang="en-US" dirty="0" smtClean="0"/>
              <a:t>Correcting for migration bias</a:t>
            </a:r>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33</a:t>
            </a:fld>
            <a:endParaRPr lang="en-US">
              <a:solidFill>
                <a:srgbClr val="FFFFFF"/>
              </a:solidFill>
            </a:endParaRPr>
          </a:p>
        </p:txBody>
      </p:sp>
      <p:sp>
        <p:nvSpPr>
          <p:cNvPr id="5" name="Rectangle 4"/>
          <p:cNvSpPr/>
          <p:nvPr/>
        </p:nvSpPr>
        <p:spPr>
          <a:xfrm>
            <a:off x="457200" y="1634767"/>
            <a:ext cx="7869382" cy="443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2808536"/>
            <a:ext cx="9144000" cy="2185214"/>
          </a:xfrm>
          <a:prstGeom prst="rect">
            <a:avLst/>
          </a:prstGeom>
        </p:spPr>
        <p:txBody>
          <a:bodyPr wrap="square">
            <a:spAutoFit/>
          </a:bodyPr>
          <a:lstStyle/>
          <a:p>
            <a:r>
              <a:rPr lang="en-US" sz="2400" dirty="0" smtClean="0">
                <a:solidFill>
                  <a:schemeClr val="tx2"/>
                </a:solidFill>
              </a:rPr>
              <a:t>(2 </a:t>
            </a:r>
            <a:r>
              <a:rPr lang="en-US" sz="2400" dirty="0">
                <a:solidFill>
                  <a:schemeClr val="tx2"/>
                </a:solidFill>
              </a:rPr>
              <a:t>million </a:t>
            </a:r>
            <a:r>
              <a:rPr lang="en-US" sz="2400" dirty="0" smtClean="0">
                <a:solidFill>
                  <a:schemeClr val="tx2"/>
                </a:solidFill>
              </a:rPr>
              <a:t>migrants)	/ (5.34 </a:t>
            </a:r>
            <a:r>
              <a:rPr lang="en-US" sz="2400" dirty="0">
                <a:solidFill>
                  <a:schemeClr val="tx2"/>
                </a:solidFill>
              </a:rPr>
              <a:t>residents per </a:t>
            </a:r>
            <a:r>
              <a:rPr lang="en-US" sz="2400" dirty="0" smtClean="0">
                <a:solidFill>
                  <a:schemeClr val="tx2"/>
                </a:solidFill>
              </a:rPr>
              <a:t>household)</a:t>
            </a:r>
            <a:endParaRPr lang="en-US" sz="2400" dirty="0">
              <a:solidFill>
                <a:schemeClr val="tx2"/>
              </a:solidFill>
            </a:endParaRPr>
          </a:p>
          <a:p>
            <a:r>
              <a:rPr lang="en-US" sz="2400" dirty="0" smtClean="0">
                <a:solidFill>
                  <a:schemeClr val="tx2"/>
                </a:solidFill>
              </a:rPr>
              <a:t>	= 374,532 migrant households</a:t>
            </a:r>
          </a:p>
          <a:p>
            <a:endParaRPr lang="en-US" sz="2400" dirty="0">
              <a:solidFill>
                <a:schemeClr val="tx2"/>
              </a:solidFill>
            </a:endParaRPr>
          </a:p>
          <a:p>
            <a:r>
              <a:rPr lang="en-US" sz="2400" dirty="0" smtClean="0">
                <a:solidFill>
                  <a:schemeClr val="tx2"/>
                </a:solidFill>
              </a:rPr>
              <a:t>No. migrant households </a:t>
            </a:r>
            <a:r>
              <a:rPr lang="en-US" sz="2400" b="1" dirty="0" smtClean="0">
                <a:solidFill>
                  <a:schemeClr val="tx2"/>
                </a:solidFill>
              </a:rPr>
              <a:t>x </a:t>
            </a:r>
            <a:r>
              <a:rPr lang="en-US" sz="2400" dirty="0" smtClean="0">
                <a:solidFill>
                  <a:schemeClr val="tx2"/>
                </a:solidFill>
              </a:rPr>
              <a:t>14.9% HH experiencing deaths</a:t>
            </a:r>
            <a:endParaRPr lang="en-US" sz="2400" dirty="0">
              <a:solidFill>
                <a:schemeClr val="tx2"/>
              </a:solidFill>
            </a:endParaRPr>
          </a:p>
          <a:p>
            <a:r>
              <a:rPr lang="en-US" sz="4000" dirty="0" smtClean="0">
                <a:solidFill>
                  <a:schemeClr val="tx2"/>
                </a:solidFill>
              </a:rPr>
              <a:t>	= 55,805</a:t>
            </a:r>
            <a:r>
              <a:rPr lang="en-US" sz="2400" dirty="0" smtClean="0">
                <a:solidFill>
                  <a:schemeClr val="tx2"/>
                </a:solidFill>
              </a:rPr>
              <a:t> conflict-related deaths among migrants</a:t>
            </a:r>
            <a:endParaRPr lang="en-US" sz="2400" dirty="0">
              <a:solidFill>
                <a:schemeClr val="tx2"/>
              </a:solidFill>
            </a:endParaRPr>
          </a:p>
        </p:txBody>
      </p:sp>
    </p:spTree>
    <p:extLst>
      <p:ext uri="{BB962C8B-B14F-4D97-AF65-F5344CB8AC3E}">
        <p14:creationId xmlns:p14="http://schemas.microsoft.com/office/powerpoint/2010/main" val="37051851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a:p>
          <a:p>
            <a:r>
              <a:rPr lang="en-US" dirty="0" smtClean="0"/>
              <a:t>Designing a controversial study</a:t>
            </a:r>
          </a:p>
          <a:p>
            <a:endParaRPr lang="en-US" dirty="0"/>
          </a:p>
          <a:p>
            <a:r>
              <a:rPr lang="en-US" dirty="0" smtClean="0"/>
              <a:t>Results</a:t>
            </a:r>
          </a:p>
          <a:p>
            <a:endParaRPr lang="en-US" dirty="0"/>
          </a:p>
          <a:p>
            <a:r>
              <a:rPr lang="en-US" dirty="0" smtClean="0"/>
              <a:t>Future directions</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34</a:t>
            </a:fld>
            <a:endParaRPr lang="en-US">
              <a:solidFill>
                <a:srgbClr val="FFFFFF"/>
              </a:solidFill>
            </a:endParaRPr>
          </a:p>
        </p:txBody>
      </p:sp>
      <p:sp>
        <p:nvSpPr>
          <p:cNvPr id="5" name="Rectangle 4"/>
          <p:cNvSpPr/>
          <p:nvPr/>
        </p:nvSpPr>
        <p:spPr>
          <a:xfrm>
            <a:off x="457200" y="3060150"/>
            <a:ext cx="7869382" cy="443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4580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tx2"/>
                </a:solidFill>
              </a:rPr>
              <a:t>From March 2003 to June 2011, there were:</a:t>
            </a:r>
          </a:p>
          <a:p>
            <a:pPr marL="0" indent="0">
              <a:buNone/>
            </a:pPr>
            <a:endParaRPr lang="en-US" dirty="0" smtClean="0">
              <a:solidFill>
                <a:schemeClr val="tx2"/>
              </a:solidFill>
            </a:endParaRPr>
          </a:p>
          <a:p>
            <a:r>
              <a:rPr lang="en-US" dirty="0">
                <a:solidFill>
                  <a:schemeClr val="tx2"/>
                </a:solidFill>
              </a:rPr>
              <a:t>405,000 (95% UI 48,000-751,000) </a:t>
            </a:r>
            <a:r>
              <a:rPr lang="en-US" dirty="0">
                <a:solidFill>
                  <a:srgbClr val="C00000"/>
                </a:solidFill>
              </a:rPr>
              <a:t>excess deaths </a:t>
            </a:r>
            <a:r>
              <a:rPr lang="en-US" dirty="0">
                <a:solidFill>
                  <a:schemeClr val="tx2"/>
                </a:solidFill>
              </a:rPr>
              <a:t>due directly or indirectly to the </a:t>
            </a:r>
            <a:r>
              <a:rPr lang="en-US" dirty="0" smtClean="0">
                <a:solidFill>
                  <a:schemeClr val="tx2"/>
                </a:solidFill>
              </a:rPr>
              <a:t>conflict;</a:t>
            </a:r>
            <a:endParaRPr lang="en-US" dirty="0">
              <a:solidFill>
                <a:schemeClr val="tx2"/>
              </a:solidFill>
            </a:endParaRPr>
          </a:p>
          <a:p>
            <a:endParaRPr lang="en-US" dirty="0" smtClean="0">
              <a:solidFill>
                <a:schemeClr val="tx2"/>
              </a:solidFill>
            </a:endParaRPr>
          </a:p>
          <a:p>
            <a:r>
              <a:rPr lang="en-US" dirty="0" smtClean="0">
                <a:solidFill>
                  <a:schemeClr val="tx2"/>
                </a:solidFill>
              </a:rPr>
              <a:t>250,000 </a:t>
            </a:r>
            <a:r>
              <a:rPr lang="en-US" dirty="0">
                <a:solidFill>
                  <a:schemeClr val="tx2"/>
                </a:solidFill>
              </a:rPr>
              <a:t>(95% UI </a:t>
            </a:r>
            <a:r>
              <a:rPr lang="en-US" dirty="0" smtClean="0">
                <a:solidFill>
                  <a:schemeClr val="tx2"/>
                </a:solidFill>
              </a:rPr>
              <a:t>120,000-350,000</a:t>
            </a:r>
            <a:r>
              <a:rPr lang="en-US" dirty="0">
                <a:solidFill>
                  <a:schemeClr val="tx2"/>
                </a:solidFill>
              </a:rPr>
              <a:t>) </a:t>
            </a:r>
            <a:r>
              <a:rPr lang="en-US" dirty="0">
                <a:solidFill>
                  <a:srgbClr val="C00000"/>
                </a:solidFill>
              </a:rPr>
              <a:t>war-related </a:t>
            </a:r>
            <a:r>
              <a:rPr lang="en-US" dirty="0" smtClean="0">
                <a:solidFill>
                  <a:srgbClr val="C00000"/>
                </a:solidFill>
              </a:rPr>
              <a:t>injury </a:t>
            </a:r>
            <a:r>
              <a:rPr lang="en-US" dirty="0" smtClean="0">
                <a:solidFill>
                  <a:schemeClr val="tx2"/>
                </a:solidFill>
              </a:rPr>
              <a:t>deaths;</a:t>
            </a:r>
          </a:p>
          <a:p>
            <a:endParaRPr lang="en-US" dirty="0">
              <a:solidFill>
                <a:schemeClr val="tx2"/>
              </a:solidFill>
            </a:endParaRPr>
          </a:p>
          <a:p>
            <a:r>
              <a:rPr lang="en-US" dirty="0" smtClean="0">
                <a:solidFill>
                  <a:schemeClr val="tx2"/>
                </a:solidFill>
              </a:rPr>
              <a:t>55,000 deaths in households that migrated out of Iraq</a:t>
            </a:r>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35</a:t>
            </a:fld>
            <a:endParaRPr lang="en-US">
              <a:solidFill>
                <a:srgbClr val="FFFFFF"/>
              </a:solidFill>
            </a:endParaRPr>
          </a:p>
        </p:txBody>
      </p:sp>
    </p:spTree>
    <p:extLst>
      <p:ext uri="{BB962C8B-B14F-4D97-AF65-F5344CB8AC3E}">
        <p14:creationId xmlns:p14="http://schemas.microsoft.com/office/powerpoint/2010/main" val="37579361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from sibling module corroborate</a:t>
            </a:r>
            <a:endParaRPr lang="en-US" dirty="0"/>
          </a:p>
        </p:txBody>
      </p:sp>
      <p:sp>
        <p:nvSpPr>
          <p:cNvPr id="3" name="Content Placeholder 2"/>
          <p:cNvSpPr>
            <a:spLocks noGrp="1"/>
          </p:cNvSpPr>
          <p:nvPr>
            <p:ph idx="1"/>
          </p:nvPr>
        </p:nvSpPr>
        <p:spPr/>
        <p:txBody>
          <a:bodyPr/>
          <a:lstStyle/>
          <a:p>
            <a:pPr marL="0" indent="0">
              <a:buNone/>
            </a:pPr>
            <a:r>
              <a:rPr lang="en-US" dirty="0">
                <a:solidFill>
                  <a:schemeClr val="tx2"/>
                </a:solidFill>
              </a:rPr>
              <a:t>From March 2003 to June 2011, there were:</a:t>
            </a:r>
          </a:p>
          <a:p>
            <a:pPr marL="0" indent="0">
              <a:buNone/>
            </a:pPr>
            <a:endParaRPr lang="en-US" dirty="0">
              <a:solidFill>
                <a:schemeClr val="tx2"/>
              </a:solidFill>
            </a:endParaRPr>
          </a:p>
          <a:p>
            <a:r>
              <a:rPr lang="en-US" dirty="0"/>
              <a:t>376,000 (95% UI 308,000–441,000</a:t>
            </a:r>
            <a:r>
              <a:rPr lang="en-US" dirty="0" smtClean="0"/>
              <a:t>) </a:t>
            </a:r>
            <a:r>
              <a:rPr lang="en-US" dirty="0" smtClean="0">
                <a:solidFill>
                  <a:srgbClr val="C00000"/>
                </a:solidFill>
              </a:rPr>
              <a:t>adult deaths </a:t>
            </a:r>
            <a:r>
              <a:rPr lang="en-US" dirty="0" smtClean="0"/>
              <a:t>due to any cause;</a:t>
            </a:r>
          </a:p>
          <a:p>
            <a:endParaRPr lang="en-US" dirty="0">
              <a:solidFill>
                <a:srgbClr val="C00000"/>
              </a:solidFill>
            </a:endParaRPr>
          </a:p>
          <a:p>
            <a:r>
              <a:rPr lang="en-US" dirty="0"/>
              <a:t>187,000 (95% UI 64,000–288,000</a:t>
            </a:r>
            <a:r>
              <a:rPr lang="en-US" dirty="0" smtClean="0"/>
              <a:t>) </a:t>
            </a:r>
            <a:r>
              <a:rPr lang="en-US" dirty="0" smtClean="0">
                <a:solidFill>
                  <a:srgbClr val="C00000"/>
                </a:solidFill>
              </a:rPr>
              <a:t>excess adult deaths </a:t>
            </a:r>
            <a:r>
              <a:rPr lang="en-US" dirty="0">
                <a:solidFill>
                  <a:schemeClr val="tx2"/>
                </a:solidFill>
              </a:rPr>
              <a:t>due directly or indirectly to the </a:t>
            </a:r>
            <a:r>
              <a:rPr lang="en-US" dirty="0" smtClean="0">
                <a:solidFill>
                  <a:schemeClr val="tx2"/>
                </a:solidFill>
              </a:rPr>
              <a:t>conflict;</a:t>
            </a:r>
            <a:endParaRPr lang="en-US" dirty="0" smtClean="0"/>
          </a:p>
          <a:p>
            <a:endParaRPr lang="en-US" dirty="0" smtClean="0"/>
          </a:p>
          <a:p>
            <a:r>
              <a:rPr lang="en-US" dirty="0"/>
              <a:t>132,000 (95% UI 89,000–174,000) </a:t>
            </a:r>
            <a:r>
              <a:rPr lang="en-US" dirty="0">
                <a:solidFill>
                  <a:srgbClr val="C00000"/>
                </a:solidFill>
              </a:rPr>
              <a:t>war-related </a:t>
            </a:r>
            <a:r>
              <a:rPr lang="en-US" dirty="0" smtClean="0">
                <a:solidFill>
                  <a:srgbClr val="C00000"/>
                </a:solidFill>
              </a:rPr>
              <a:t>injury deaths </a:t>
            </a:r>
            <a:r>
              <a:rPr lang="en-US" dirty="0" smtClean="0"/>
              <a:t>among adults.</a:t>
            </a:r>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36</a:t>
            </a:fld>
            <a:endParaRPr lang="en-US">
              <a:solidFill>
                <a:srgbClr val="FFFFFF"/>
              </a:solidFill>
            </a:endParaRPr>
          </a:p>
        </p:txBody>
      </p:sp>
    </p:spTree>
    <p:extLst>
      <p:ext uri="{BB962C8B-B14F-4D97-AF65-F5344CB8AC3E}">
        <p14:creationId xmlns:p14="http://schemas.microsoft.com/office/powerpoint/2010/main" val="29293859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 and future work</a:t>
            </a:r>
            <a:endParaRPr lang="en-US" dirty="0"/>
          </a:p>
        </p:txBody>
      </p:sp>
      <p:sp>
        <p:nvSpPr>
          <p:cNvPr id="3" name="Content Placeholder 2"/>
          <p:cNvSpPr>
            <a:spLocks noGrp="1"/>
          </p:cNvSpPr>
          <p:nvPr>
            <p:ph idx="1"/>
          </p:nvPr>
        </p:nvSpPr>
        <p:spPr/>
        <p:txBody>
          <a:bodyPr/>
          <a:lstStyle/>
          <a:p>
            <a:endParaRPr lang="en-US" dirty="0" smtClean="0">
              <a:solidFill>
                <a:schemeClr val="tx2"/>
              </a:solidFill>
            </a:endParaRPr>
          </a:p>
          <a:p>
            <a:pPr marL="0" indent="0">
              <a:buNone/>
            </a:pPr>
            <a:r>
              <a:rPr lang="en-US" b="1" dirty="0" smtClean="0">
                <a:solidFill>
                  <a:schemeClr val="tx2"/>
                </a:solidFill>
              </a:rPr>
              <a:t>50% of adult deaths were due directly or indirectly to war</a:t>
            </a:r>
          </a:p>
          <a:p>
            <a:endParaRPr lang="en-US" dirty="0" smtClean="0">
              <a:solidFill>
                <a:schemeClr val="tx2"/>
              </a:solidFill>
            </a:endParaRPr>
          </a:p>
          <a:p>
            <a:pPr marL="0" indent="0">
              <a:buNone/>
            </a:pPr>
            <a:r>
              <a:rPr lang="en-US" dirty="0" smtClean="0">
                <a:solidFill>
                  <a:schemeClr val="tx2"/>
                </a:solidFill>
              </a:rPr>
              <a:t>Of those:</a:t>
            </a:r>
          </a:p>
          <a:p>
            <a:r>
              <a:rPr lang="en-US" dirty="0" smtClean="0">
                <a:solidFill>
                  <a:schemeClr val="tx2"/>
                </a:solidFill>
              </a:rPr>
              <a:t>70% were caused directly, by war-related injuries;</a:t>
            </a:r>
          </a:p>
          <a:p>
            <a:r>
              <a:rPr lang="en-US" dirty="0" smtClean="0">
                <a:solidFill>
                  <a:srgbClr val="C00000"/>
                </a:solidFill>
              </a:rPr>
              <a:t>30% were caused indirectly by the conflict</a:t>
            </a:r>
            <a:r>
              <a:rPr lang="en-US" dirty="0" smtClean="0">
                <a:solidFill>
                  <a:schemeClr val="tx2"/>
                </a:solidFill>
              </a:rPr>
              <a:t>.</a:t>
            </a:r>
            <a:endParaRPr lang="en-US" dirty="0">
              <a:solidFill>
                <a:schemeClr val="tx2"/>
              </a:solidFill>
            </a:endParaRPr>
          </a:p>
          <a:p>
            <a:endParaRPr lang="en-US" dirty="0">
              <a:solidFill>
                <a:schemeClr val="tx2"/>
              </a:solidFill>
            </a:endParaRPr>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37</a:t>
            </a:fld>
            <a:endParaRPr lang="en-US">
              <a:solidFill>
                <a:srgbClr val="FFFFFF"/>
              </a:solidFill>
            </a:endParaRPr>
          </a:p>
        </p:txBody>
      </p:sp>
    </p:spTree>
    <p:extLst>
      <p:ext uri="{BB962C8B-B14F-4D97-AF65-F5344CB8AC3E}">
        <p14:creationId xmlns:p14="http://schemas.microsoft.com/office/powerpoint/2010/main" val="10775008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a:p>
          <a:p>
            <a:r>
              <a:rPr lang="en-US" dirty="0" smtClean="0"/>
              <a:t>Designing a controversial study</a:t>
            </a:r>
          </a:p>
          <a:p>
            <a:endParaRPr lang="en-US" dirty="0"/>
          </a:p>
          <a:p>
            <a:r>
              <a:rPr lang="en-US" dirty="0" smtClean="0"/>
              <a:t>Results</a:t>
            </a:r>
          </a:p>
          <a:p>
            <a:endParaRPr lang="en-US" dirty="0"/>
          </a:p>
          <a:p>
            <a:r>
              <a:rPr lang="en-US" dirty="0" smtClean="0"/>
              <a:t>Future directions</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38</a:t>
            </a:fld>
            <a:endParaRPr lang="en-US">
              <a:solidFill>
                <a:srgbClr val="FFFFFF"/>
              </a:solidFill>
            </a:endParaRPr>
          </a:p>
        </p:txBody>
      </p:sp>
      <p:sp>
        <p:nvSpPr>
          <p:cNvPr id="5" name="Rectangle 4"/>
          <p:cNvSpPr/>
          <p:nvPr/>
        </p:nvSpPr>
        <p:spPr>
          <a:xfrm>
            <a:off x="457200" y="4028340"/>
            <a:ext cx="7869382" cy="443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2059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98438"/>
            <a:ext cx="8191500" cy="2453322"/>
          </a:xfrm>
        </p:spPr>
        <p:txBody>
          <a:bodyPr/>
          <a:lstStyle/>
          <a:p>
            <a:r>
              <a:rPr lang="en-US" dirty="0" smtClean="0"/>
              <a:t>92% reported having death certificate, so potential for more information in future.</a:t>
            </a:r>
            <a:endParaRPr lang="en-US" dirty="0"/>
          </a:p>
        </p:txBody>
      </p:sp>
      <p:sp>
        <p:nvSpPr>
          <p:cNvPr id="2" name="Slide Number Placeholder 1"/>
          <p:cNvSpPr>
            <a:spLocks noGrp="1"/>
          </p:cNvSpPr>
          <p:nvPr>
            <p:ph type="sldNum" sz="quarter" idx="10"/>
          </p:nvPr>
        </p:nvSpPr>
        <p:spPr/>
        <p:txBody>
          <a:bodyPr/>
          <a:lstStyle/>
          <a:p>
            <a:fld id="{63204D3B-C328-45BC-BE43-D61C06300A1A}" type="slidenum">
              <a:rPr lang="en-US" smtClean="0">
                <a:solidFill>
                  <a:srgbClr val="FFFFFF"/>
                </a:solidFill>
              </a:rPr>
              <a:pPr/>
              <a:t>39</a:t>
            </a:fld>
            <a:endParaRPr lang="en-US">
              <a:solidFill>
                <a:srgbClr val="FFFFFF"/>
              </a:solidFill>
            </a:endParaRPr>
          </a:p>
        </p:txBody>
      </p:sp>
    </p:spTree>
    <p:extLst>
      <p:ext uri="{BB962C8B-B14F-4D97-AF65-F5344CB8AC3E}">
        <p14:creationId xmlns:p14="http://schemas.microsoft.com/office/powerpoint/2010/main" val="41896236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198438"/>
            <a:ext cx="8191500" cy="4373562"/>
          </a:xfrm>
        </p:spPr>
        <p:txBody>
          <a:bodyPr/>
          <a:lstStyle/>
          <a:p>
            <a:pPr algn="ctr"/>
            <a:r>
              <a:rPr lang="en-US" sz="3600" i="1" dirty="0"/>
              <a:t>One DALY equals one </a:t>
            </a:r>
            <a:r>
              <a:rPr lang="en-US" sz="3600" i="1" dirty="0" smtClean="0"/>
              <a:t/>
            </a:r>
            <a:br>
              <a:rPr lang="en-US" sz="3600" i="1" dirty="0" smtClean="0"/>
            </a:br>
            <a:r>
              <a:rPr lang="en-US" sz="3600" i="1" dirty="0" smtClean="0"/>
              <a:t>lost </a:t>
            </a:r>
            <a:r>
              <a:rPr lang="en-US" sz="3600" i="1" dirty="0"/>
              <a:t>year </a:t>
            </a:r>
            <a:r>
              <a:rPr lang="en-US" sz="3600" i="1" dirty="0" smtClean="0"/>
              <a:t>of healthy </a:t>
            </a:r>
            <a:r>
              <a:rPr lang="en-US" sz="3600" i="1" dirty="0"/>
              <a:t>life</a:t>
            </a:r>
            <a:endParaRPr lang="en-US" sz="3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40" y="0"/>
            <a:ext cx="7147520" cy="6858000"/>
          </a:xfrm>
          <a:prstGeom prst="rect">
            <a:avLst/>
          </a:prstGeom>
        </p:spPr>
      </p:pic>
      <p:sp>
        <p:nvSpPr>
          <p:cNvPr id="2" name="Slide Number Placeholder 1"/>
          <p:cNvSpPr>
            <a:spLocks noGrp="1"/>
          </p:cNvSpPr>
          <p:nvPr>
            <p:ph type="sldNum" sz="quarter" idx="10"/>
          </p:nvPr>
        </p:nvSpPr>
        <p:spPr/>
        <p:txBody>
          <a:bodyPr/>
          <a:lstStyle/>
          <a:p>
            <a:fld id="{63204D3B-C328-45BC-BE43-D61C06300A1A}" type="slidenum">
              <a:rPr lang="en-US" smtClean="0">
                <a:solidFill>
                  <a:srgbClr val="FFFFFF"/>
                </a:solidFill>
              </a:rPr>
              <a:pPr/>
              <a:t>4</a:t>
            </a:fld>
            <a:endParaRPr lang="en-US">
              <a:solidFill>
                <a:srgbClr val="FFFFFF"/>
              </a:solidFill>
            </a:endParaRPr>
          </a:p>
        </p:txBody>
      </p:sp>
      <p:sp>
        <p:nvSpPr>
          <p:cNvPr id="5" name="Rounded Rectangle 4"/>
          <p:cNvSpPr/>
          <p:nvPr/>
        </p:nvSpPr>
        <p:spPr>
          <a:xfrm>
            <a:off x="0" y="2467429"/>
            <a:ext cx="9144000" cy="1930400"/>
          </a:xfrm>
          <a:prstGeom prst="roundRect">
            <a:avLst/>
          </a:prstGeom>
          <a:solidFill>
            <a:srgbClr val="FFFFFF">
              <a:alpha val="85098"/>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rgbClr val="FFFFFF"/>
              </a:solidFill>
            </a:endParaRPr>
          </a:p>
        </p:txBody>
      </p:sp>
      <p:sp>
        <p:nvSpPr>
          <p:cNvPr id="6" name="Rectangle 3"/>
          <p:cNvSpPr txBox="1">
            <a:spLocks noChangeArrowheads="1"/>
          </p:cNvSpPr>
          <p:nvPr/>
        </p:nvSpPr>
        <p:spPr bwMode="auto">
          <a:xfrm>
            <a:off x="0" y="844550"/>
            <a:ext cx="9144000" cy="4692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31775" indent="-231775" algn="l" rtl="0" eaLnBrk="1" fontAlgn="base" hangingPunct="1">
              <a:spcBef>
                <a:spcPct val="45000"/>
              </a:spcBef>
              <a:spcAft>
                <a:spcPct val="0"/>
              </a:spcAft>
              <a:buClr>
                <a:schemeClr val="accent1"/>
              </a:buClr>
              <a:buSzPct val="120000"/>
              <a:buChar char="•"/>
              <a:defRPr sz="2200">
                <a:solidFill>
                  <a:schemeClr val="bg2">
                    <a:lumMod val="50000"/>
                  </a:schemeClr>
                </a:solidFill>
                <a:latin typeface="+mn-lt"/>
                <a:ea typeface="+mn-ea"/>
                <a:cs typeface="+mn-cs"/>
              </a:defRPr>
            </a:lvl1pPr>
            <a:lvl2pPr marL="566738" indent="-220663" algn="l" rtl="0" eaLnBrk="1" fontAlgn="base" hangingPunct="1">
              <a:spcBef>
                <a:spcPct val="45000"/>
              </a:spcBef>
              <a:spcAft>
                <a:spcPct val="0"/>
              </a:spcAft>
              <a:buClr>
                <a:schemeClr val="accent1"/>
              </a:buClr>
              <a:buSzPct val="90000"/>
              <a:buFont typeface="Courier New" pitchFamily="49" charset="0"/>
              <a:buChar char="o"/>
              <a:defRPr sz="2000">
                <a:solidFill>
                  <a:schemeClr val="bg2">
                    <a:lumMod val="50000"/>
                  </a:schemeClr>
                </a:solidFill>
                <a:latin typeface="+mn-lt"/>
              </a:defRPr>
            </a:lvl2pPr>
            <a:lvl3pPr marL="912813" indent="-231775" algn="l" rtl="0" eaLnBrk="1" fontAlgn="base" hangingPunct="1">
              <a:spcBef>
                <a:spcPct val="45000"/>
              </a:spcBef>
              <a:spcAft>
                <a:spcPct val="0"/>
              </a:spcAft>
              <a:buClr>
                <a:schemeClr val="accent1"/>
              </a:buClr>
              <a:buSzPct val="90000"/>
              <a:buFont typeface="Arial" pitchFamily="34" charset="0"/>
              <a:buChar char="─"/>
              <a:defRPr sz="1800">
                <a:solidFill>
                  <a:schemeClr val="bg2">
                    <a:lumMod val="50000"/>
                  </a:schemeClr>
                </a:solidFill>
                <a:latin typeface="+mn-lt"/>
              </a:defRPr>
            </a:lvl3pPr>
            <a:lvl4pPr marL="1258888" indent="-231775" algn="l" rtl="0" eaLnBrk="1" fontAlgn="base" hangingPunct="1">
              <a:spcBef>
                <a:spcPct val="45000"/>
              </a:spcBef>
              <a:spcAft>
                <a:spcPct val="0"/>
              </a:spcAft>
              <a:buClr>
                <a:schemeClr val="accent1"/>
              </a:buClr>
              <a:buFont typeface="Arial" pitchFamily="34" charset="0"/>
              <a:buChar char="»"/>
              <a:defRPr sz="1600">
                <a:solidFill>
                  <a:schemeClr val="bg2">
                    <a:lumMod val="50000"/>
                  </a:schemeClr>
                </a:solidFill>
                <a:latin typeface="+mn-lt"/>
              </a:defRPr>
            </a:lvl4pPr>
            <a:lvl5pPr marL="1597025" indent="-223838" algn="l" rtl="0" eaLnBrk="1" fontAlgn="base" hangingPunct="1">
              <a:spcBef>
                <a:spcPct val="45000"/>
              </a:spcBef>
              <a:spcAft>
                <a:spcPct val="0"/>
              </a:spcAft>
              <a:buChar char="»"/>
              <a:defRPr sz="1600">
                <a:solidFill>
                  <a:schemeClr val="bg2">
                    <a:lumMod val="50000"/>
                  </a:schemeClr>
                </a:solidFill>
                <a:latin typeface="+mn-lt"/>
              </a:defRPr>
            </a:lvl5pPr>
            <a:lvl6pPr marL="2054225" indent="-223838" algn="l" rtl="0" eaLnBrk="1" fontAlgn="base" hangingPunct="1">
              <a:spcBef>
                <a:spcPct val="45000"/>
              </a:spcBef>
              <a:spcAft>
                <a:spcPct val="0"/>
              </a:spcAft>
              <a:buChar char="»"/>
              <a:defRPr sz="1200">
                <a:solidFill>
                  <a:schemeClr val="tx1"/>
                </a:solidFill>
                <a:latin typeface="+mn-lt"/>
              </a:defRPr>
            </a:lvl6pPr>
            <a:lvl7pPr marL="2511425" indent="-223838" algn="l" rtl="0" eaLnBrk="1" fontAlgn="base" hangingPunct="1">
              <a:spcBef>
                <a:spcPct val="45000"/>
              </a:spcBef>
              <a:spcAft>
                <a:spcPct val="0"/>
              </a:spcAft>
              <a:buChar char="»"/>
              <a:defRPr sz="1200">
                <a:solidFill>
                  <a:schemeClr val="tx1"/>
                </a:solidFill>
                <a:latin typeface="+mn-lt"/>
              </a:defRPr>
            </a:lvl7pPr>
            <a:lvl8pPr marL="2968625" indent="-223838" algn="l" rtl="0" eaLnBrk="1" fontAlgn="base" hangingPunct="1">
              <a:spcBef>
                <a:spcPct val="45000"/>
              </a:spcBef>
              <a:spcAft>
                <a:spcPct val="0"/>
              </a:spcAft>
              <a:buChar char="»"/>
              <a:defRPr sz="1200">
                <a:solidFill>
                  <a:schemeClr val="tx1"/>
                </a:solidFill>
                <a:latin typeface="+mn-lt"/>
              </a:defRPr>
            </a:lvl8pPr>
            <a:lvl9pPr marL="3425825" indent="-223838" algn="l" rtl="0" eaLnBrk="1" fontAlgn="base" hangingPunct="1">
              <a:spcBef>
                <a:spcPct val="45000"/>
              </a:spcBef>
              <a:spcAft>
                <a:spcPct val="0"/>
              </a:spcAft>
              <a:buChar char="»"/>
              <a:defRPr sz="1200">
                <a:solidFill>
                  <a:schemeClr val="tx1"/>
                </a:solidFill>
                <a:latin typeface="+mn-lt"/>
              </a:defRPr>
            </a:lvl9pPr>
          </a:lstStyle>
          <a:p>
            <a:pPr algn="ctr">
              <a:buClr>
                <a:srgbClr val="48AA43"/>
              </a:buClr>
              <a:buFontTx/>
              <a:buNone/>
            </a:pPr>
            <a:endParaRPr lang="en-US" sz="6000" b="1" kern="0" dirty="0" smtClean="0">
              <a:solidFill>
                <a:srgbClr val="808080">
                  <a:lumMod val="50000"/>
                </a:srgbClr>
              </a:solidFill>
              <a:latin typeface="Arial Rounded MT Bold" pitchFamily="34" charset="0"/>
            </a:endParaRPr>
          </a:p>
          <a:p>
            <a:pPr algn="ctr">
              <a:buClr>
                <a:srgbClr val="48AA43"/>
              </a:buClr>
              <a:buFontTx/>
              <a:buNone/>
            </a:pPr>
            <a:endParaRPr lang="en-US" sz="2400" kern="0" dirty="0" smtClean="0">
              <a:solidFill>
                <a:srgbClr val="808080">
                  <a:lumMod val="50000"/>
                </a:srgbClr>
              </a:solidFill>
              <a:latin typeface="Arial Rounded MT Bold" pitchFamily="34" charset="0"/>
            </a:endParaRPr>
          </a:p>
          <a:p>
            <a:pPr algn="ctr">
              <a:buClr>
                <a:srgbClr val="48AA43"/>
              </a:buClr>
              <a:buFontTx/>
              <a:buNone/>
            </a:pPr>
            <a:r>
              <a:rPr lang="en-US" sz="7200" kern="0" dirty="0" smtClean="0">
                <a:solidFill>
                  <a:srgbClr val="808080">
                    <a:lumMod val="50000"/>
                  </a:srgbClr>
                </a:solidFill>
                <a:latin typeface="Arial Rounded MT Bold" pitchFamily="34" charset="0"/>
              </a:rPr>
              <a:t>GBD-Compare</a:t>
            </a:r>
          </a:p>
          <a:p>
            <a:pPr algn="ctr">
              <a:buClr>
                <a:srgbClr val="48AA43"/>
              </a:buClr>
              <a:buFontTx/>
              <a:buNone/>
            </a:pPr>
            <a:endParaRPr lang="en-US" sz="3200" kern="0" dirty="0" smtClean="0">
              <a:solidFill>
                <a:srgbClr val="808080">
                  <a:lumMod val="50000"/>
                </a:srgbClr>
              </a:solidFill>
              <a:latin typeface="Arial Rounded MT Bold" pitchFamily="34" charset="0"/>
            </a:endParaRPr>
          </a:p>
        </p:txBody>
      </p:sp>
    </p:spTree>
    <p:extLst>
      <p:ext uri="{BB962C8B-B14F-4D97-AF65-F5344CB8AC3E}">
        <p14:creationId xmlns:p14="http://schemas.microsoft.com/office/powerpoint/2010/main" val="18535147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6AB8BB7-B4E7-4A19-AEE3-DE10AD7E2D71}" type="slidenum">
              <a:rPr lang="en-US" smtClean="0">
                <a:solidFill>
                  <a:schemeClr val="bg1"/>
                </a:solidFill>
              </a:rPr>
              <a:pPr eaLnBrk="1" hangingPunct="1"/>
              <a:t>40</a:t>
            </a:fld>
            <a:endParaRPr lang="en-US" smtClean="0">
              <a:solidFill>
                <a:schemeClr val="bg1"/>
              </a:solidFill>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8930"/>
            <a:ext cx="9144000" cy="5928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rot="20882053">
            <a:off x="1562100" y="825500"/>
            <a:ext cx="2108200" cy="1079500"/>
          </a:xfrm>
          <a:prstGeom prst="ellipse">
            <a:avLst/>
          </a:prstGeom>
          <a:noFill/>
          <a:ln w="76200">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20905802">
            <a:off x="5435600" y="825500"/>
            <a:ext cx="2108200" cy="10795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1915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F74AB7F-BBD5-4119-BCF4-DFBBDF87EFC7}" type="slidenum">
              <a:rPr lang="en-US" smtClean="0">
                <a:solidFill>
                  <a:schemeClr val="bg1"/>
                </a:solidFill>
              </a:rPr>
              <a:pPr eaLnBrk="1" hangingPunct="1"/>
              <a:t>41</a:t>
            </a:fld>
            <a:endParaRPr lang="en-US" smtClean="0">
              <a:solidFill>
                <a:schemeClr val="bg1"/>
              </a:solidFill>
            </a:endParaRPr>
          </a:p>
        </p:txBody>
      </p:sp>
      <p:pic>
        <p:nvPicPr>
          <p:cNvPr id="1026" name="Picture 2"/>
          <p:cNvPicPr>
            <a:picLocks noChangeAspect="1" noChangeArrowheads="1"/>
          </p:cNvPicPr>
          <p:nvPr/>
        </p:nvPicPr>
        <p:blipFill>
          <a:blip r:embed="rId3"/>
          <a:srcRect/>
          <a:stretch>
            <a:fillRect/>
          </a:stretch>
        </p:blipFill>
        <p:spPr bwMode="auto">
          <a:xfrm>
            <a:off x="1710852" y="349324"/>
            <a:ext cx="5722296" cy="4381445"/>
          </a:xfrm>
          <a:prstGeom prst="rect">
            <a:avLst/>
          </a:prstGeom>
          <a:noFill/>
          <a:ln w="9525">
            <a:noFill/>
            <a:miter lim="800000"/>
            <a:headEnd/>
            <a:tailEnd/>
          </a:ln>
          <a:effectLst>
            <a:reflection blurRad="6350" stA="52000" endA="300" endPos="35000" dir="5400000" sy="-100000" algn="bl" rotWithShape="0"/>
          </a:effectLst>
        </p:spPr>
      </p:pic>
      <p:graphicFrame>
        <p:nvGraphicFramePr>
          <p:cNvPr id="6" name="Table 5"/>
          <p:cNvGraphicFramePr>
            <a:graphicFrameLocks noGrp="1"/>
          </p:cNvGraphicFramePr>
          <p:nvPr/>
        </p:nvGraphicFramePr>
        <p:xfrm>
          <a:off x="3898900" y="955675"/>
          <a:ext cx="3416300" cy="3130566"/>
        </p:xfrm>
        <a:graphic>
          <a:graphicData uri="http://schemas.openxmlformats.org/drawingml/2006/table">
            <a:tbl>
              <a:tblPr/>
              <a:tblGrid>
                <a:gridCol w="2249504"/>
                <a:gridCol w="1166796"/>
              </a:tblGrid>
              <a:tr h="570866">
                <a:tc>
                  <a:txBody>
                    <a:bodyPr/>
                    <a:lstStyle/>
                    <a:p>
                      <a:r>
                        <a:rPr lang="en-US" sz="1400" dirty="0">
                          <a:solidFill>
                            <a:srgbClr val="0070C0"/>
                          </a:solidFill>
                          <a:latin typeface="Arial Rounded MT Bold" pitchFamily="34" charset="0"/>
                        </a:rPr>
                        <a:t>Pulmonary embolism</a:t>
                      </a:r>
                    </a:p>
                  </a:txBody>
                  <a:tcPr marL="75269" marR="75269" marT="37619" marB="37619" anchor="ctr">
                    <a:lnL>
                      <a:noFill/>
                    </a:lnL>
                    <a:lnR>
                      <a:noFill/>
                    </a:lnR>
                    <a:lnT>
                      <a:noFill/>
                    </a:lnT>
                    <a:lnB>
                      <a:noFill/>
                    </a:lnB>
                  </a:tcPr>
                </a:tc>
                <a:tc>
                  <a:txBody>
                    <a:bodyPr/>
                    <a:lstStyle/>
                    <a:p>
                      <a:r>
                        <a:rPr lang="en-US" sz="1500" dirty="0">
                          <a:solidFill>
                            <a:srgbClr val="0070C0"/>
                          </a:solidFill>
                          <a:latin typeface="Arial Rounded MT Bold" pitchFamily="34" charset="0"/>
                        </a:rPr>
                        <a:t>hours</a:t>
                      </a:r>
                    </a:p>
                  </a:txBody>
                  <a:tcPr marL="75269" marR="75269" marT="37619" marB="37619" anchor="ctr">
                    <a:lnL>
                      <a:noFill/>
                    </a:lnL>
                    <a:lnR>
                      <a:noFill/>
                    </a:lnR>
                    <a:lnT>
                      <a:noFill/>
                    </a:lnT>
                    <a:lnB>
                      <a:noFill/>
                    </a:lnB>
                  </a:tcPr>
                </a:tc>
              </a:tr>
              <a:tr h="764413">
                <a:tc>
                  <a:txBody>
                    <a:bodyPr/>
                    <a:lstStyle/>
                    <a:p>
                      <a:r>
                        <a:rPr lang="en-US" sz="1400" dirty="0">
                          <a:solidFill>
                            <a:srgbClr val="0070C0"/>
                          </a:solidFill>
                          <a:latin typeface="Arial Rounded MT Bold" pitchFamily="34" charset="0"/>
                        </a:rPr>
                        <a:t>Pathological fracture of Femur</a:t>
                      </a:r>
                    </a:p>
                  </a:txBody>
                  <a:tcPr marL="75269" marR="75269" marT="37619" marB="37619" anchor="ctr">
                    <a:lnL>
                      <a:noFill/>
                    </a:lnL>
                    <a:lnR>
                      <a:noFill/>
                    </a:lnR>
                    <a:lnT>
                      <a:noFill/>
                    </a:lnT>
                    <a:lnB>
                      <a:noFill/>
                    </a:lnB>
                  </a:tcPr>
                </a:tc>
                <a:tc>
                  <a:txBody>
                    <a:bodyPr/>
                    <a:lstStyle/>
                    <a:p>
                      <a:r>
                        <a:rPr lang="en-US" sz="1500" dirty="0">
                          <a:solidFill>
                            <a:srgbClr val="0070C0"/>
                          </a:solidFill>
                          <a:latin typeface="Arial Rounded MT Bold" pitchFamily="34" charset="0"/>
                        </a:rPr>
                        <a:t>2 days</a:t>
                      </a:r>
                    </a:p>
                  </a:txBody>
                  <a:tcPr marL="75269" marR="75269" marT="37619" marB="37619" anchor="ctr">
                    <a:lnL>
                      <a:noFill/>
                    </a:lnL>
                    <a:lnR>
                      <a:noFill/>
                    </a:lnR>
                    <a:lnT>
                      <a:noFill/>
                    </a:lnT>
                    <a:lnB>
                      <a:noFill/>
                    </a:lnB>
                  </a:tcPr>
                </a:tc>
              </a:tr>
              <a:tr h="591876">
                <a:tc>
                  <a:txBody>
                    <a:bodyPr/>
                    <a:lstStyle/>
                    <a:p>
                      <a:r>
                        <a:rPr lang="en-US" sz="1400" dirty="0">
                          <a:solidFill>
                            <a:srgbClr val="0070C0"/>
                          </a:solidFill>
                          <a:latin typeface="Arial Rounded MT Bold" pitchFamily="34" charset="0"/>
                        </a:rPr>
                        <a:t>Secondary malignant neoplasm (femur)</a:t>
                      </a:r>
                    </a:p>
                  </a:txBody>
                  <a:tcPr marL="75269" marR="75269" marT="37619" marB="37619" anchor="ctr">
                    <a:lnL>
                      <a:noFill/>
                    </a:lnL>
                    <a:lnR>
                      <a:noFill/>
                    </a:lnR>
                    <a:lnT>
                      <a:noFill/>
                    </a:lnT>
                    <a:lnB>
                      <a:noFill/>
                    </a:lnB>
                  </a:tcPr>
                </a:tc>
                <a:tc>
                  <a:txBody>
                    <a:bodyPr/>
                    <a:lstStyle/>
                    <a:p>
                      <a:r>
                        <a:rPr lang="en-US" sz="1500" dirty="0">
                          <a:solidFill>
                            <a:srgbClr val="0070C0"/>
                          </a:solidFill>
                          <a:latin typeface="Arial Rounded MT Bold" pitchFamily="34" charset="0"/>
                        </a:rPr>
                        <a:t>2 months</a:t>
                      </a:r>
                    </a:p>
                  </a:txBody>
                  <a:tcPr marL="75269" marR="75269" marT="37619" marB="37619">
                    <a:lnL>
                      <a:noFill/>
                    </a:lnL>
                    <a:lnR>
                      <a:noFill/>
                    </a:lnR>
                    <a:lnT>
                      <a:noFill/>
                    </a:lnT>
                    <a:lnB>
                      <a:noFill/>
                    </a:lnB>
                  </a:tcPr>
                </a:tc>
              </a:tr>
              <a:tr h="501942">
                <a:tc>
                  <a:txBody>
                    <a:bodyPr/>
                    <a:lstStyle/>
                    <a:p>
                      <a:r>
                        <a:rPr lang="en-US" sz="1400" dirty="0">
                          <a:solidFill>
                            <a:srgbClr val="0070C0"/>
                          </a:solidFill>
                          <a:latin typeface="Arial Rounded MT Bold" pitchFamily="34" charset="0"/>
                        </a:rPr>
                        <a:t>Malignant neoplasm of breast (nipple)</a:t>
                      </a:r>
                    </a:p>
                  </a:txBody>
                  <a:tcPr marL="75269" marR="75269" marT="37619" marB="37619" anchor="ctr">
                    <a:lnL>
                      <a:noFill/>
                    </a:lnL>
                    <a:lnR>
                      <a:noFill/>
                    </a:lnR>
                    <a:lnT>
                      <a:noFill/>
                    </a:lnT>
                    <a:lnB>
                      <a:noFill/>
                    </a:lnB>
                  </a:tcPr>
                </a:tc>
                <a:tc>
                  <a:txBody>
                    <a:bodyPr/>
                    <a:lstStyle/>
                    <a:p>
                      <a:r>
                        <a:rPr lang="en-US" sz="1500" dirty="0">
                          <a:solidFill>
                            <a:srgbClr val="0070C0"/>
                          </a:solidFill>
                          <a:latin typeface="Arial Rounded MT Bold" pitchFamily="34" charset="0"/>
                        </a:rPr>
                        <a:t>1 year</a:t>
                      </a:r>
                    </a:p>
                  </a:txBody>
                  <a:tcPr marL="75269" marR="75269" marT="37619" marB="37619" anchor="ctr">
                    <a:lnL>
                      <a:noFill/>
                    </a:lnL>
                    <a:lnR>
                      <a:noFill/>
                    </a:lnR>
                    <a:lnT>
                      <a:noFill/>
                    </a:lnT>
                    <a:lnB>
                      <a:noFill/>
                    </a:lnB>
                  </a:tcPr>
                </a:tc>
              </a:tr>
              <a:tr h="373556">
                <a:tc>
                  <a:txBody>
                    <a:bodyPr/>
                    <a:lstStyle/>
                    <a:p>
                      <a:r>
                        <a:rPr lang="en-US" sz="1400" dirty="0">
                          <a:solidFill>
                            <a:srgbClr val="0070C0"/>
                          </a:solidFill>
                          <a:latin typeface="Arial Rounded MT Bold" pitchFamily="34" charset="0"/>
                        </a:rPr>
                        <a:t>Essential hypertension</a:t>
                      </a:r>
                    </a:p>
                  </a:txBody>
                  <a:tcPr marL="75269" marR="75269" marT="37619" marB="37619" anchor="ctr">
                    <a:lnL>
                      <a:noFill/>
                    </a:lnL>
                    <a:lnR>
                      <a:noFill/>
                    </a:lnR>
                    <a:lnT>
                      <a:noFill/>
                    </a:lnT>
                    <a:lnB>
                      <a:noFill/>
                    </a:lnB>
                  </a:tcPr>
                </a:tc>
                <a:tc>
                  <a:txBody>
                    <a:bodyPr/>
                    <a:lstStyle/>
                    <a:p>
                      <a:r>
                        <a:rPr lang="en-US" sz="1500" dirty="0">
                          <a:solidFill>
                            <a:srgbClr val="0070C0"/>
                          </a:solidFill>
                          <a:latin typeface="Arial Rounded MT Bold" pitchFamily="34" charset="0"/>
                        </a:rPr>
                        <a:t>5 years</a:t>
                      </a:r>
                    </a:p>
                  </a:txBody>
                  <a:tcPr marL="75269" marR="75269" marT="37619" marB="37619" anchor="ctr">
                    <a:lnL>
                      <a:noFill/>
                    </a:lnL>
                    <a:lnR>
                      <a:noFill/>
                    </a:lnR>
                    <a:lnT>
                      <a:noFill/>
                    </a:lnT>
                    <a:lnB>
                      <a:noFill/>
                    </a:lnB>
                  </a:tcPr>
                </a:tc>
              </a:tr>
              <a:tr h="327897">
                <a:tc>
                  <a:txBody>
                    <a:bodyPr/>
                    <a:lstStyle/>
                    <a:p>
                      <a:r>
                        <a:rPr lang="en-US" sz="1400" dirty="0">
                          <a:solidFill>
                            <a:srgbClr val="0070C0"/>
                          </a:solidFill>
                          <a:latin typeface="Arial Rounded MT Bold" pitchFamily="34" charset="0"/>
                        </a:rPr>
                        <a:t>Obesity</a:t>
                      </a:r>
                    </a:p>
                  </a:txBody>
                  <a:tcPr marL="75269" marR="75269" marT="37619" marB="37619" anchor="ctr">
                    <a:lnL>
                      <a:noFill/>
                    </a:lnL>
                    <a:lnR>
                      <a:noFill/>
                    </a:lnR>
                    <a:lnT>
                      <a:noFill/>
                    </a:lnT>
                    <a:lnB>
                      <a:noFill/>
                    </a:lnB>
                  </a:tcPr>
                </a:tc>
                <a:tc>
                  <a:txBody>
                    <a:bodyPr/>
                    <a:lstStyle/>
                    <a:p>
                      <a:r>
                        <a:rPr lang="en-US" sz="1500" dirty="0">
                          <a:solidFill>
                            <a:srgbClr val="0070C0"/>
                          </a:solidFill>
                          <a:latin typeface="Arial Rounded MT Bold" pitchFamily="34" charset="0"/>
                        </a:rPr>
                        <a:t>10 years</a:t>
                      </a:r>
                    </a:p>
                  </a:txBody>
                  <a:tcPr marL="75269" marR="75269" marT="37619" marB="37619" anchor="ctr">
                    <a:lnL>
                      <a:noFill/>
                    </a:lnL>
                    <a:lnR>
                      <a:noFill/>
                    </a:lnR>
                    <a:lnT>
                      <a:noFill/>
                    </a:lnT>
                    <a:lnB>
                      <a:noFill/>
                    </a:lnB>
                  </a:tcPr>
                </a:tc>
              </a:tr>
            </a:tbl>
          </a:graphicData>
        </a:graphic>
      </p:graphicFrame>
    </p:spTree>
    <p:extLst>
      <p:ext uri="{BB962C8B-B14F-4D97-AF65-F5344CB8AC3E}">
        <p14:creationId xmlns:p14="http://schemas.microsoft.com/office/powerpoint/2010/main" val="37358082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5A6FBE8-EADB-4F2F-B292-DE19C73C2EDD}" type="slidenum">
              <a:rPr lang="en-US" smtClean="0">
                <a:solidFill>
                  <a:schemeClr val="bg1"/>
                </a:solidFill>
              </a:rPr>
              <a:pPr eaLnBrk="1" hangingPunct="1"/>
              <a:t>42</a:t>
            </a:fld>
            <a:endParaRPr lang="en-US" smtClean="0">
              <a:solidFill>
                <a:schemeClr val="bg1"/>
              </a:solidFill>
            </a:endParaRPr>
          </a:p>
        </p:txBody>
      </p:sp>
      <p:pic>
        <p:nvPicPr>
          <p:cNvPr id="1026" name="Picture 2"/>
          <p:cNvPicPr>
            <a:picLocks noChangeAspect="1" noChangeArrowheads="1"/>
          </p:cNvPicPr>
          <p:nvPr/>
        </p:nvPicPr>
        <p:blipFill>
          <a:blip r:embed="rId3"/>
          <a:srcRect/>
          <a:stretch>
            <a:fillRect/>
          </a:stretch>
        </p:blipFill>
        <p:spPr bwMode="auto">
          <a:xfrm>
            <a:off x="1710852" y="349324"/>
            <a:ext cx="5722296" cy="4381445"/>
          </a:xfrm>
          <a:prstGeom prst="rect">
            <a:avLst/>
          </a:prstGeom>
          <a:noFill/>
          <a:ln w="9525">
            <a:noFill/>
            <a:miter lim="800000"/>
            <a:headEnd/>
            <a:tailEnd/>
          </a:ln>
          <a:effectLst>
            <a:reflection blurRad="6350" stA="52000" endA="300" endPos="35000" dir="5400000" sy="-100000" algn="bl" rotWithShape="0"/>
          </a:effectLst>
        </p:spPr>
      </p:pic>
      <p:graphicFrame>
        <p:nvGraphicFramePr>
          <p:cNvPr id="6" name="Table 5"/>
          <p:cNvGraphicFramePr>
            <a:graphicFrameLocks noGrp="1"/>
          </p:cNvGraphicFramePr>
          <p:nvPr/>
        </p:nvGraphicFramePr>
        <p:xfrm>
          <a:off x="3898900" y="955675"/>
          <a:ext cx="3416300" cy="3308349"/>
        </p:xfrm>
        <a:graphic>
          <a:graphicData uri="http://schemas.openxmlformats.org/drawingml/2006/table">
            <a:tbl>
              <a:tblPr/>
              <a:tblGrid>
                <a:gridCol w="2249504"/>
                <a:gridCol w="1166796"/>
              </a:tblGrid>
              <a:tr h="667772">
                <a:tc>
                  <a:txBody>
                    <a:bodyPr/>
                    <a:lstStyle/>
                    <a:p>
                      <a:r>
                        <a:rPr lang="en-US" sz="1600" dirty="0">
                          <a:solidFill>
                            <a:srgbClr val="0070C0"/>
                          </a:solidFill>
                          <a:latin typeface="Arial Rounded MT Bold" pitchFamily="34" charset="0"/>
                        </a:rPr>
                        <a:t>Acute myocardial infarction</a:t>
                      </a:r>
                    </a:p>
                  </a:txBody>
                  <a:tcPr marL="91452" marR="91452" marT="45722" marB="45722" anchor="ctr">
                    <a:lnL>
                      <a:noFill/>
                    </a:lnL>
                    <a:lnR>
                      <a:noFill/>
                    </a:lnR>
                    <a:lnT>
                      <a:noFill/>
                    </a:lnT>
                    <a:lnB>
                      <a:noFill/>
                    </a:lnB>
                  </a:tcPr>
                </a:tc>
                <a:tc>
                  <a:txBody>
                    <a:bodyPr/>
                    <a:lstStyle/>
                    <a:p>
                      <a:r>
                        <a:rPr lang="en-US" sz="1600" dirty="0">
                          <a:solidFill>
                            <a:srgbClr val="0070C0"/>
                          </a:solidFill>
                          <a:latin typeface="Arial Rounded MT Bold" pitchFamily="34" charset="0"/>
                        </a:rPr>
                        <a:t>1 hour</a:t>
                      </a:r>
                    </a:p>
                  </a:txBody>
                  <a:tcPr marL="91452" marR="91452" marT="45722" marB="45722" anchor="ctr">
                    <a:lnL>
                      <a:noFill/>
                    </a:lnL>
                    <a:lnR>
                      <a:noFill/>
                    </a:lnR>
                    <a:lnT>
                      <a:noFill/>
                    </a:lnT>
                    <a:lnB>
                      <a:noFill/>
                    </a:lnB>
                  </a:tcPr>
                </a:tc>
              </a:tr>
              <a:tr h="678116">
                <a:tc>
                  <a:txBody>
                    <a:bodyPr/>
                    <a:lstStyle/>
                    <a:p>
                      <a:r>
                        <a:rPr lang="en-US" sz="1600" dirty="0">
                          <a:solidFill>
                            <a:srgbClr val="0070C0"/>
                          </a:solidFill>
                          <a:latin typeface="Arial Rounded MT Bold" pitchFamily="34" charset="0"/>
                        </a:rPr>
                        <a:t>Essential Hypertension</a:t>
                      </a:r>
                    </a:p>
                  </a:txBody>
                  <a:tcPr marL="91452" marR="91452" marT="45722" marB="45722" anchor="ctr">
                    <a:lnL>
                      <a:noFill/>
                    </a:lnL>
                    <a:lnR>
                      <a:noFill/>
                    </a:lnR>
                    <a:lnT>
                      <a:noFill/>
                    </a:lnT>
                    <a:lnB>
                      <a:noFill/>
                    </a:lnB>
                  </a:tcPr>
                </a:tc>
                <a:tc>
                  <a:txBody>
                    <a:bodyPr/>
                    <a:lstStyle/>
                    <a:p>
                      <a:r>
                        <a:rPr lang="en-US" sz="1600" dirty="0">
                          <a:solidFill>
                            <a:srgbClr val="0070C0"/>
                          </a:solidFill>
                          <a:latin typeface="Arial Rounded MT Bold" pitchFamily="34" charset="0"/>
                        </a:rPr>
                        <a:t>1 year</a:t>
                      </a:r>
                    </a:p>
                  </a:txBody>
                  <a:tcPr marL="91452" marR="91452" marT="45722" marB="45722">
                    <a:lnL>
                      <a:noFill/>
                    </a:lnL>
                    <a:lnR>
                      <a:noFill/>
                    </a:lnR>
                    <a:lnT>
                      <a:noFill/>
                    </a:lnT>
                    <a:lnB>
                      <a:noFill/>
                    </a:lnB>
                  </a:tcPr>
                </a:tc>
              </a:tr>
              <a:tr h="335291">
                <a:tc>
                  <a:txBody>
                    <a:bodyPr/>
                    <a:lstStyle/>
                    <a:p>
                      <a:r>
                        <a:rPr lang="en-US" sz="1600" dirty="0">
                          <a:solidFill>
                            <a:srgbClr val="0070C0"/>
                          </a:solidFill>
                          <a:latin typeface="Arial Rounded MT Bold" pitchFamily="34" charset="0"/>
                        </a:rPr>
                        <a:t>Diabetes mellitus 2</a:t>
                      </a:r>
                    </a:p>
                  </a:txBody>
                  <a:tcPr marL="91452" marR="91452" marT="45722" marB="45722" anchor="ctr">
                    <a:lnL>
                      <a:noFill/>
                    </a:lnL>
                    <a:lnR>
                      <a:noFill/>
                    </a:lnR>
                    <a:lnT>
                      <a:noFill/>
                    </a:lnT>
                    <a:lnB>
                      <a:noFill/>
                    </a:lnB>
                  </a:tcPr>
                </a:tc>
                <a:tc>
                  <a:txBody>
                    <a:bodyPr/>
                    <a:lstStyle/>
                    <a:p>
                      <a:r>
                        <a:rPr lang="en-US" sz="1600" dirty="0">
                          <a:solidFill>
                            <a:srgbClr val="0070C0"/>
                          </a:solidFill>
                          <a:latin typeface="Arial Rounded MT Bold" pitchFamily="34" charset="0"/>
                        </a:rPr>
                        <a:t>14 years</a:t>
                      </a:r>
                    </a:p>
                  </a:txBody>
                  <a:tcPr marL="91452" marR="91452" marT="45722" marB="45722" anchor="ctr">
                    <a:lnL>
                      <a:noFill/>
                    </a:lnL>
                    <a:lnR>
                      <a:noFill/>
                    </a:lnR>
                    <a:lnT>
                      <a:noFill/>
                    </a:lnT>
                    <a:lnB>
                      <a:noFill/>
                    </a:lnB>
                  </a:tcPr>
                </a:tc>
              </a:tr>
              <a:tr h="918197">
                <a:tc>
                  <a:txBody>
                    <a:bodyPr/>
                    <a:lstStyle/>
                    <a:p>
                      <a:r>
                        <a:rPr lang="en-US" sz="1600" dirty="0">
                          <a:solidFill>
                            <a:srgbClr val="0070C0"/>
                          </a:solidFill>
                          <a:latin typeface="Arial Rounded MT Bold" pitchFamily="34" charset="0"/>
                        </a:rPr>
                        <a:t>Hypothyroidism</a:t>
                      </a:r>
                    </a:p>
                  </a:txBody>
                  <a:tcPr marL="91452" marR="91452" marT="45722" marB="45722" anchor="ctr">
                    <a:lnL>
                      <a:noFill/>
                    </a:lnL>
                    <a:lnR>
                      <a:noFill/>
                    </a:lnR>
                    <a:lnT>
                      <a:noFill/>
                    </a:lnT>
                    <a:lnB>
                      <a:noFill/>
                    </a:lnB>
                  </a:tcPr>
                </a:tc>
                <a:tc>
                  <a:txBody>
                    <a:bodyPr/>
                    <a:lstStyle/>
                    <a:p>
                      <a:r>
                        <a:rPr lang="en-US" sz="1600" dirty="0">
                          <a:solidFill>
                            <a:srgbClr val="C00000"/>
                          </a:solidFill>
                          <a:latin typeface="Arial Rounded MT Bold" pitchFamily="34" charset="0"/>
                        </a:rPr>
                        <a:t>24 hours</a:t>
                      </a:r>
                    </a:p>
                  </a:txBody>
                  <a:tcPr marL="91452" marR="91452" marT="45722" marB="45722" anchor="ctr">
                    <a:lnL>
                      <a:noFill/>
                    </a:lnL>
                    <a:lnR>
                      <a:noFill/>
                    </a:lnR>
                    <a:lnT>
                      <a:noFill/>
                    </a:lnT>
                    <a:lnB>
                      <a:noFill/>
                    </a:lnB>
                  </a:tcPr>
                </a:tc>
              </a:tr>
              <a:tr h="373682">
                <a:tc>
                  <a:txBody>
                    <a:bodyPr/>
                    <a:lstStyle/>
                    <a:p>
                      <a:endParaRPr lang="en-US" sz="1600" dirty="0">
                        <a:solidFill>
                          <a:srgbClr val="0070C0"/>
                        </a:solidFill>
                        <a:latin typeface="Arial Rounded MT Bold" pitchFamily="34" charset="0"/>
                      </a:endParaRPr>
                    </a:p>
                  </a:txBody>
                  <a:tcPr marL="91452" marR="91452" marT="45722" marB="45722" anchor="ctr">
                    <a:lnL>
                      <a:noFill/>
                    </a:lnL>
                    <a:lnR>
                      <a:noFill/>
                    </a:lnR>
                    <a:lnT>
                      <a:noFill/>
                    </a:lnT>
                    <a:lnB>
                      <a:noFill/>
                    </a:lnB>
                  </a:tcPr>
                </a:tc>
                <a:tc>
                  <a:txBody>
                    <a:bodyPr/>
                    <a:lstStyle/>
                    <a:p>
                      <a:endParaRPr lang="en-US" sz="1600" dirty="0">
                        <a:solidFill>
                          <a:srgbClr val="0070C0"/>
                        </a:solidFill>
                        <a:latin typeface="Arial Rounded MT Bold" pitchFamily="34" charset="0"/>
                      </a:endParaRPr>
                    </a:p>
                  </a:txBody>
                  <a:tcPr marL="91452" marR="91452" marT="45722" marB="45722" anchor="ctr">
                    <a:lnL>
                      <a:noFill/>
                    </a:lnL>
                    <a:lnR>
                      <a:noFill/>
                    </a:lnR>
                    <a:lnT>
                      <a:noFill/>
                    </a:lnT>
                    <a:lnB>
                      <a:noFill/>
                    </a:lnB>
                  </a:tcPr>
                </a:tc>
              </a:tr>
              <a:tr h="335291">
                <a:tc>
                  <a:txBody>
                    <a:bodyPr/>
                    <a:lstStyle/>
                    <a:p>
                      <a:endParaRPr lang="en-US" sz="1600" dirty="0">
                        <a:solidFill>
                          <a:srgbClr val="0070C0"/>
                        </a:solidFill>
                        <a:latin typeface="Arial Rounded MT Bold" pitchFamily="34" charset="0"/>
                      </a:endParaRPr>
                    </a:p>
                  </a:txBody>
                  <a:tcPr marL="91452" marR="91452" marT="45722" marB="45722" anchor="ctr">
                    <a:lnL>
                      <a:noFill/>
                    </a:lnL>
                    <a:lnR>
                      <a:noFill/>
                    </a:lnR>
                    <a:lnT>
                      <a:noFill/>
                    </a:lnT>
                    <a:lnB>
                      <a:noFill/>
                    </a:lnB>
                  </a:tcPr>
                </a:tc>
                <a:tc>
                  <a:txBody>
                    <a:bodyPr/>
                    <a:lstStyle/>
                    <a:p>
                      <a:endParaRPr lang="en-US" sz="1600" dirty="0">
                        <a:solidFill>
                          <a:srgbClr val="0070C0"/>
                        </a:solidFill>
                        <a:latin typeface="Arial Rounded MT Bold" pitchFamily="34" charset="0"/>
                      </a:endParaRPr>
                    </a:p>
                  </a:txBody>
                  <a:tcPr marL="91452" marR="91452" marT="45722" marB="45722" anchor="ctr">
                    <a:lnL>
                      <a:noFill/>
                    </a:lnL>
                    <a:lnR>
                      <a:noFill/>
                    </a:lnR>
                    <a:lnT>
                      <a:noFill/>
                    </a:lnT>
                    <a:lnB>
                      <a:noFill/>
                    </a:lnB>
                  </a:tcPr>
                </a:tc>
              </a:tr>
            </a:tbl>
          </a:graphicData>
        </a:graphic>
      </p:graphicFrame>
    </p:spTree>
    <p:extLst>
      <p:ext uri="{BB962C8B-B14F-4D97-AF65-F5344CB8AC3E}">
        <p14:creationId xmlns:p14="http://schemas.microsoft.com/office/powerpoint/2010/main" val="35360247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1">
                    <a:lumMod val="20000"/>
                    <a:lumOff val="80000"/>
                  </a:schemeClr>
                </a:solidFill>
              </a:rPr>
              <a:t>Percent of “Garbage” Death Certificates</a:t>
            </a:r>
            <a:endParaRPr lang="en-US" dirty="0">
              <a:solidFill>
                <a:schemeClr val="accent1">
                  <a:lumMod val="20000"/>
                  <a:lumOff val="80000"/>
                </a:schemeClr>
              </a:solidFill>
            </a:endParaRPr>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43</a:t>
            </a:fld>
            <a:endParaRPr lang="en-US">
              <a:solidFill>
                <a:srgbClr val="FFFFFF"/>
              </a:solidFill>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8458"/>
            <a:ext cx="9144000" cy="348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8901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191500" cy="2438082"/>
          </a:xfrm>
        </p:spPr>
        <p:txBody>
          <a:bodyPr/>
          <a:lstStyle/>
          <a:p>
            <a:r>
              <a:rPr lang="en-US" dirty="0" smtClean="0"/>
              <a:t>Interventions to shore up health systems during crisis.</a:t>
            </a:r>
            <a:endParaRPr lang="en-US" dirty="0"/>
          </a:p>
        </p:txBody>
      </p:sp>
      <p:sp>
        <p:nvSpPr>
          <p:cNvPr id="3" name="Slide Number Placeholder 2"/>
          <p:cNvSpPr>
            <a:spLocks noGrp="1"/>
          </p:cNvSpPr>
          <p:nvPr>
            <p:ph type="sldNum" sz="quarter" idx="10"/>
          </p:nvPr>
        </p:nvSpPr>
        <p:spPr/>
        <p:txBody>
          <a:bodyPr/>
          <a:lstStyle/>
          <a:p>
            <a:fld id="{C2A49F42-FD93-45D5-B0E8-57D633F3B1E9}" type="slidenum">
              <a:rPr lang="en-US" smtClean="0">
                <a:solidFill>
                  <a:srgbClr val="FFFFFF"/>
                </a:solidFill>
              </a:rPr>
              <a:pPr/>
              <a:t>44</a:t>
            </a:fld>
            <a:endParaRPr lang="en-US">
              <a:solidFill>
                <a:srgbClr val="FFFFFF"/>
              </a:solidFill>
            </a:endParaRPr>
          </a:p>
        </p:txBody>
      </p:sp>
    </p:spTree>
    <p:extLst>
      <p:ext uri="{BB962C8B-B14F-4D97-AF65-F5344CB8AC3E}">
        <p14:creationId xmlns:p14="http://schemas.microsoft.com/office/powerpoint/2010/main" val="11887792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191500" cy="2148522"/>
          </a:xfrm>
        </p:spPr>
        <p:txBody>
          <a:bodyPr/>
          <a:lstStyle/>
          <a:p>
            <a:r>
              <a:rPr lang="en-US" dirty="0" smtClean="0"/>
              <a:t>Beyond measuring mortality: non-fatal health outcomes in conflict.</a:t>
            </a:r>
            <a:endParaRPr lang="en-US" dirty="0"/>
          </a:p>
        </p:txBody>
      </p:sp>
      <p:sp>
        <p:nvSpPr>
          <p:cNvPr id="3" name="Slide Number Placeholder 2"/>
          <p:cNvSpPr>
            <a:spLocks noGrp="1"/>
          </p:cNvSpPr>
          <p:nvPr>
            <p:ph type="sldNum" sz="quarter" idx="10"/>
          </p:nvPr>
        </p:nvSpPr>
        <p:spPr/>
        <p:txBody>
          <a:bodyPr/>
          <a:lstStyle/>
          <a:p>
            <a:fld id="{C2A49F42-FD93-45D5-B0E8-57D633F3B1E9}" type="slidenum">
              <a:rPr lang="en-US" smtClean="0">
                <a:solidFill>
                  <a:srgbClr val="FFFFFF"/>
                </a:solidFill>
              </a:rPr>
              <a:pPr/>
              <a:t>45</a:t>
            </a:fld>
            <a:endParaRPr lang="en-US">
              <a:solidFill>
                <a:srgbClr val="FFFFFF"/>
              </a:solidFill>
            </a:endParaRPr>
          </a:p>
        </p:txBody>
      </p:sp>
    </p:spTree>
    <p:extLst>
      <p:ext uri="{BB962C8B-B14F-4D97-AF65-F5344CB8AC3E}">
        <p14:creationId xmlns:p14="http://schemas.microsoft.com/office/powerpoint/2010/main" val="3477290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endParaRPr lang="en-US" dirty="0"/>
          </a:p>
          <a:p>
            <a:r>
              <a:rPr lang="en-US" dirty="0" smtClean="0"/>
              <a:t>Designing a controversial study</a:t>
            </a:r>
          </a:p>
          <a:p>
            <a:endParaRPr lang="en-US" dirty="0"/>
          </a:p>
          <a:p>
            <a:r>
              <a:rPr lang="en-US" dirty="0" smtClean="0"/>
              <a:t>Results</a:t>
            </a:r>
          </a:p>
          <a:p>
            <a:endParaRPr lang="en-US" dirty="0"/>
          </a:p>
          <a:p>
            <a:r>
              <a:rPr lang="en-US" dirty="0" smtClean="0"/>
              <a:t>Future directions</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46</a:t>
            </a:fld>
            <a:endParaRPr lang="en-US">
              <a:solidFill>
                <a:srgbClr val="FFFFFF"/>
              </a:solidFill>
            </a:endParaRPr>
          </a:p>
        </p:txBody>
      </p:sp>
    </p:spTree>
    <p:extLst>
      <p:ext uri="{BB962C8B-B14F-4D97-AF65-F5344CB8AC3E}">
        <p14:creationId xmlns:p14="http://schemas.microsoft.com/office/powerpoint/2010/main" val="34862680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98800"/>
            <a:ext cx="8191500" cy="660400"/>
          </a:xfrm>
        </p:spPr>
        <p:txBody>
          <a:bodyPr/>
          <a:lstStyle/>
          <a:p>
            <a:pPr algn="ctr"/>
            <a:r>
              <a:rPr lang="en-US" dirty="0" smtClean="0"/>
              <a:t>Thank you.</a:t>
            </a:r>
            <a:br>
              <a:rPr lang="en-US" dirty="0" smtClean="0"/>
            </a:br>
            <a:r>
              <a:rPr lang="en-US" dirty="0"/>
              <a:t/>
            </a:r>
            <a:br>
              <a:rPr lang="en-US" dirty="0"/>
            </a:br>
            <a:r>
              <a:rPr lang="en-US" dirty="0" smtClean="0"/>
              <a:t>Questions?</a:t>
            </a:r>
            <a:endParaRPr lang="en-US" dirty="0"/>
          </a:p>
        </p:txBody>
      </p:sp>
      <p:sp>
        <p:nvSpPr>
          <p:cNvPr id="3" name="Slide Number Placeholder 2"/>
          <p:cNvSpPr>
            <a:spLocks noGrp="1"/>
          </p:cNvSpPr>
          <p:nvPr>
            <p:ph type="sldNum" sz="quarter" idx="10"/>
          </p:nvPr>
        </p:nvSpPr>
        <p:spPr/>
        <p:txBody>
          <a:bodyPr/>
          <a:lstStyle/>
          <a:p>
            <a:fld id="{C2A49F42-FD93-45D5-B0E8-57D633F3B1E9}" type="slidenum">
              <a:rPr lang="en-US" smtClean="0"/>
              <a:pPr/>
              <a:t>47</a:t>
            </a:fld>
            <a:endParaRPr lang="en-US"/>
          </a:p>
        </p:txBody>
      </p:sp>
    </p:spTree>
    <p:extLst>
      <p:ext uri="{BB962C8B-B14F-4D97-AF65-F5344CB8AC3E}">
        <p14:creationId xmlns:p14="http://schemas.microsoft.com/office/powerpoint/2010/main" val="42515708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6AB8BB7-B4E7-4A19-AEE3-DE10AD7E2D71}" type="slidenum">
              <a:rPr lang="en-US" smtClean="0">
                <a:solidFill>
                  <a:schemeClr val="bg1"/>
                </a:solidFill>
              </a:rPr>
              <a:pPr eaLnBrk="1" hangingPunct="1"/>
              <a:t>5</a:t>
            </a:fld>
            <a:endParaRPr lang="en-US" smtClean="0">
              <a:solidFill>
                <a:schemeClr val="bg1"/>
              </a:solidFill>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8930"/>
            <a:ext cx="9144000" cy="5928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rot="20882053">
            <a:off x="1562100" y="825500"/>
            <a:ext cx="2108200" cy="10795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20905802">
            <a:off x="5435600" y="825500"/>
            <a:ext cx="2108200" cy="10795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3591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p:cNvSpPr/>
          <p:nvPr/>
        </p:nvSpPr>
        <p:spPr>
          <a:xfrm>
            <a:off x="0" y="5588000"/>
            <a:ext cx="9144000" cy="127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6</a:t>
            </a:fld>
            <a:endParaRPr lang="en-US">
              <a:solidFill>
                <a:srgbClr val="FFFFFF"/>
              </a:solidFill>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
            <a:ext cx="8229600" cy="6887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95954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351F2E6-A7BC-496D-9D39-6D142B5688FB}" type="slidenum">
              <a:rPr lang="en-US" smtClean="0">
                <a:solidFill>
                  <a:srgbClr val="FFFFFF"/>
                </a:solidFill>
              </a:rPr>
              <a:pPr/>
              <a:t>7</a:t>
            </a:fld>
            <a:endParaRPr lang="en-US">
              <a:solidFill>
                <a:srgbClr val="FFFFFF"/>
              </a:solidFill>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395"/>
            <a:ext cx="8229600" cy="6067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1946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3204D3B-C328-45BC-BE43-D61C06300A1A}" type="slidenum">
              <a:rPr lang="en-US" smtClean="0">
                <a:solidFill>
                  <a:srgbClr val="FFFFFF"/>
                </a:solidFill>
              </a:rPr>
              <a:pPr/>
              <a:t>8</a:t>
            </a:fld>
            <a:endParaRPr lang="en-US">
              <a:solidFill>
                <a:srgbClr val="FFFFFF"/>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234545"/>
          </a:xfrm>
          <a:prstGeom prst="rect">
            <a:avLst/>
          </a:prstGeom>
        </p:spPr>
      </p:pic>
    </p:spTree>
    <p:extLst>
      <p:ext uri="{BB962C8B-B14F-4D97-AF65-F5344CB8AC3E}">
        <p14:creationId xmlns:p14="http://schemas.microsoft.com/office/powerpoint/2010/main" val="2365404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3204D3B-C328-45BC-BE43-D61C06300A1A}" type="slidenum">
              <a:rPr lang="en-US" smtClean="0">
                <a:solidFill>
                  <a:srgbClr val="FFFFFF"/>
                </a:solidFill>
              </a:rPr>
              <a:pPr/>
              <a:t>9</a:t>
            </a:fld>
            <a:endParaRPr lang="en-US">
              <a:solidFill>
                <a:srgbClr val="FFFFFF"/>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234545"/>
          </a:xfrm>
          <a:prstGeom prst="rect">
            <a:avLst/>
          </a:prstGeom>
        </p:spPr>
      </p:pic>
    </p:spTree>
    <p:extLst>
      <p:ext uri="{BB962C8B-B14F-4D97-AF65-F5344CB8AC3E}">
        <p14:creationId xmlns:p14="http://schemas.microsoft.com/office/powerpoint/2010/main" val="25905970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IHME ppt template_1109">
  <a:themeElements>
    <a:clrScheme name="Default Design 14">
      <a:dk1>
        <a:srgbClr val="4C5B52"/>
      </a:dk1>
      <a:lt1>
        <a:srgbClr val="FFFFFF"/>
      </a:lt1>
      <a:dk2>
        <a:srgbClr val="000000"/>
      </a:dk2>
      <a:lt2>
        <a:srgbClr val="808080"/>
      </a:lt2>
      <a:accent1>
        <a:srgbClr val="48AA43"/>
      </a:accent1>
      <a:accent2>
        <a:srgbClr val="333399"/>
      </a:accent2>
      <a:accent3>
        <a:srgbClr val="FFFFFF"/>
      </a:accent3>
      <a:accent4>
        <a:srgbClr val="404C45"/>
      </a:accent4>
      <a:accent5>
        <a:srgbClr val="B1D2B0"/>
      </a:accent5>
      <a:accent6>
        <a:srgbClr val="2D2D8A"/>
      </a:accent6>
      <a:hlink>
        <a:srgbClr val="009999"/>
      </a:hlink>
      <a:folHlink>
        <a:srgbClr val="92C67C"/>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28600" indent="-228600">
          <a:spcBef>
            <a:spcPts val="54"/>
          </a:spcBef>
          <a:buClr>
            <a:schemeClr val="accent1"/>
          </a:buClr>
          <a:buSzPct val="110000"/>
          <a:buFont typeface="Arial" pitchFamily="34" charset="0"/>
          <a:buChar char="•"/>
          <a:defRPr sz="2200" dirty="0" smtClean="0">
            <a:solidFill>
              <a:schemeClr val="bg2">
                <a:lumMod val="50000"/>
              </a:schemeClr>
            </a:solidFill>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48AA43"/>
        </a:accent1>
        <a:accent2>
          <a:srgbClr val="333399"/>
        </a:accent2>
        <a:accent3>
          <a:srgbClr val="FFFFFF"/>
        </a:accent3>
        <a:accent4>
          <a:srgbClr val="000000"/>
        </a:accent4>
        <a:accent5>
          <a:srgbClr val="B1D2B0"/>
        </a:accent5>
        <a:accent6>
          <a:srgbClr val="2D2D8A"/>
        </a:accent6>
        <a:hlink>
          <a:srgbClr val="009999"/>
        </a:hlink>
        <a:folHlink>
          <a:srgbClr val="92C67C"/>
        </a:folHlink>
      </a:clrScheme>
      <a:clrMap bg1="lt1" tx1="dk1" bg2="lt2" tx2="dk2" accent1="accent1" accent2="accent2" accent3="accent3" accent4="accent4" accent5="accent5" accent6="accent6" hlink="hlink" folHlink="folHlink"/>
    </a:extraClrScheme>
    <a:extraClrScheme>
      <a:clrScheme name="Default Design 14">
        <a:dk1>
          <a:srgbClr val="4C5B52"/>
        </a:dk1>
        <a:lt1>
          <a:srgbClr val="FFFFFF"/>
        </a:lt1>
        <a:dk2>
          <a:srgbClr val="000000"/>
        </a:dk2>
        <a:lt2>
          <a:srgbClr val="808080"/>
        </a:lt2>
        <a:accent1>
          <a:srgbClr val="48AA43"/>
        </a:accent1>
        <a:accent2>
          <a:srgbClr val="333399"/>
        </a:accent2>
        <a:accent3>
          <a:srgbClr val="FFFFFF"/>
        </a:accent3>
        <a:accent4>
          <a:srgbClr val="404C45"/>
        </a:accent4>
        <a:accent5>
          <a:srgbClr val="B1D2B0"/>
        </a:accent5>
        <a:accent6>
          <a:srgbClr val="2D2D8A"/>
        </a:accent6>
        <a:hlink>
          <a:srgbClr val="009999"/>
        </a:hlink>
        <a:folHlink>
          <a:srgbClr val="92C67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IHME ppt template_1109">
  <a:themeElements>
    <a:clrScheme name="Default Design 14">
      <a:dk1>
        <a:srgbClr val="4C5B52"/>
      </a:dk1>
      <a:lt1>
        <a:srgbClr val="FFFFFF"/>
      </a:lt1>
      <a:dk2>
        <a:srgbClr val="000000"/>
      </a:dk2>
      <a:lt2>
        <a:srgbClr val="808080"/>
      </a:lt2>
      <a:accent1>
        <a:srgbClr val="48AA43"/>
      </a:accent1>
      <a:accent2>
        <a:srgbClr val="333399"/>
      </a:accent2>
      <a:accent3>
        <a:srgbClr val="FFFFFF"/>
      </a:accent3>
      <a:accent4>
        <a:srgbClr val="404C45"/>
      </a:accent4>
      <a:accent5>
        <a:srgbClr val="B1D2B0"/>
      </a:accent5>
      <a:accent6>
        <a:srgbClr val="2D2D8A"/>
      </a:accent6>
      <a:hlink>
        <a:srgbClr val="009999"/>
      </a:hlink>
      <a:folHlink>
        <a:srgbClr val="92C67C"/>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28600" indent="-228600">
          <a:spcBef>
            <a:spcPts val="54"/>
          </a:spcBef>
          <a:buClr>
            <a:schemeClr val="accent1"/>
          </a:buClr>
          <a:buSzPct val="110000"/>
          <a:buFont typeface="Arial" pitchFamily="34" charset="0"/>
          <a:buChar char="•"/>
          <a:defRPr sz="2200" dirty="0" smtClean="0">
            <a:solidFill>
              <a:schemeClr val="bg2">
                <a:lumMod val="50000"/>
              </a:schemeClr>
            </a:solidFill>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48AA43"/>
        </a:accent1>
        <a:accent2>
          <a:srgbClr val="333399"/>
        </a:accent2>
        <a:accent3>
          <a:srgbClr val="FFFFFF"/>
        </a:accent3>
        <a:accent4>
          <a:srgbClr val="000000"/>
        </a:accent4>
        <a:accent5>
          <a:srgbClr val="B1D2B0"/>
        </a:accent5>
        <a:accent6>
          <a:srgbClr val="2D2D8A"/>
        </a:accent6>
        <a:hlink>
          <a:srgbClr val="009999"/>
        </a:hlink>
        <a:folHlink>
          <a:srgbClr val="92C67C"/>
        </a:folHlink>
      </a:clrScheme>
      <a:clrMap bg1="lt1" tx1="dk1" bg2="lt2" tx2="dk2" accent1="accent1" accent2="accent2" accent3="accent3" accent4="accent4" accent5="accent5" accent6="accent6" hlink="hlink" folHlink="folHlink"/>
    </a:extraClrScheme>
    <a:extraClrScheme>
      <a:clrScheme name="Default Design 14">
        <a:dk1>
          <a:srgbClr val="4C5B52"/>
        </a:dk1>
        <a:lt1>
          <a:srgbClr val="FFFFFF"/>
        </a:lt1>
        <a:dk2>
          <a:srgbClr val="000000"/>
        </a:dk2>
        <a:lt2>
          <a:srgbClr val="808080"/>
        </a:lt2>
        <a:accent1>
          <a:srgbClr val="48AA43"/>
        </a:accent1>
        <a:accent2>
          <a:srgbClr val="333399"/>
        </a:accent2>
        <a:accent3>
          <a:srgbClr val="FFFFFF"/>
        </a:accent3>
        <a:accent4>
          <a:srgbClr val="404C45"/>
        </a:accent4>
        <a:accent5>
          <a:srgbClr val="B1D2B0"/>
        </a:accent5>
        <a:accent6>
          <a:srgbClr val="2D2D8A"/>
        </a:accent6>
        <a:hlink>
          <a:srgbClr val="009999"/>
        </a:hlink>
        <a:folHlink>
          <a:srgbClr val="92C67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successes with mHealth">
  <a:themeElements>
    <a:clrScheme name="Default Design 14">
      <a:dk1>
        <a:srgbClr val="4C5B52"/>
      </a:dk1>
      <a:lt1>
        <a:srgbClr val="FFFFFF"/>
      </a:lt1>
      <a:dk2>
        <a:srgbClr val="000000"/>
      </a:dk2>
      <a:lt2>
        <a:srgbClr val="808080"/>
      </a:lt2>
      <a:accent1>
        <a:srgbClr val="48AA43"/>
      </a:accent1>
      <a:accent2>
        <a:srgbClr val="333399"/>
      </a:accent2>
      <a:accent3>
        <a:srgbClr val="FFFFFF"/>
      </a:accent3>
      <a:accent4>
        <a:srgbClr val="404C45"/>
      </a:accent4>
      <a:accent5>
        <a:srgbClr val="B1D2B0"/>
      </a:accent5>
      <a:accent6>
        <a:srgbClr val="2D2D8A"/>
      </a:accent6>
      <a:hlink>
        <a:srgbClr val="009999"/>
      </a:hlink>
      <a:folHlink>
        <a:srgbClr val="92C67C"/>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28600" indent="-228600">
          <a:spcBef>
            <a:spcPts val="54"/>
          </a:spcBef>
          <a:buClr>
            <a:schemeClr val="accent1"/>
          </a:buClr>
          <a:buSzPct val="110000"/>
          <a:buFont typeface="Arial" pitchFamily="34" charset="0"/>
          <a:buChar char="•"/>
          <a:defRPr sz="2200" dirty="0" smtClean="0">
            <a:solidFill>
              <a:schemeClr val="bg2">
                <a:lumMod val="50000"/>
              </a:schemeClr>
            </a:solidFill>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48AA43"/>
        </a:accent1>
        <a:accent2>
          <a:srgbClr val="333399"/>
        </a:accent2>
        <a:accent3>
          <a:srgbClr val="FFFFFF"/>
        </a:accent3>
        <a:accent4>
          <a:srgbClr val="000000"/>
        </a:accent4>
        <a:accent5>
          <a:srgbClr val="B1D2B0"/>
        </a:accent5>
        <a:accent6>
          <a:srgbClr val="2D2D8A"/>
        </a:accent6>
        <a:hlink>
          <a:srgbClr val="009999"/>
        </a:hlink>
        <a:folHlink>
          <a:srgbClr val="92C67C"/>
        </a:folHlink>
      </a:clrScheme>
      <a:clrMap bg1="lt1" tx1="dk1" bg2="lt2" tx2="dk2" accent1="accent1" accent2="accent2" accent3="accent3" accent4="accent4" accent5="accent5" accent6="accent6" hlink="hlink" folHlink="folHlink"/>
    </a:extraClrScheme>
    <a:extraClrScheme>
      <a:clrScheme name="Default Design 14">
        <a:dk1>
          <a:srgbClr val="4C5B52"/>
        </a:dk1>
        <a:lt1>
          <a:srgbClr val="FFFFFF"/>
        </a:lt1>
        <a:dk2>
          <a:srgbClr val="000000"/>
        </a:dk2>
        <a:lt2>
          <a:srgbClr val="808080"/>
        </a:lt2>
        <a:accent1>
          <a:srgbClr val="48AA43"/>
        </a:accent1>
        <a:accent2>
          <a:srgbClr val="333399"/>
        </a:accent2>
        <a:accent3>
          <a:srgbClr val="FFFFFF"/>
        </a:accent3>
        <a:accent4>
          <a:srgbClr val="404C45"/>
        </a:accent4>
        <a:accent5>
          <a:srgbClr val="B1D2B0"/>
        </a:accent5>
        <a:accent6>
          <a:srgbClr val="2D2D8A"/>
        </a:accent6>
        <a:hlink>
          <a:srgbClr val="009999"/>
        </a:hlink>
        <a:folHlink>
          <a:srgbClr val="92C67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IHME ppt template_1109">
  <a:themeElements>
    <a:clrScheme name="Default Design 14">
      <a:dk1>
        <a:srgbClr val="4C5B52"/>
      </a:dk1>
      <a:lt1>
        <a:srgbClr val="FFFFFF"/>
      </a:lt1>
      <a:dk2>
        <a:srgbClr val="000000"/>
      </a:dk2>
      <a:lt2>
        <a:srgbClr val="808080"/>
      </a:lt2>
      <a:accent1>
        <a:srgbClr val="48AA43"/>
      </a:accent1>
      <a:accent2>
        <a:srgbClr val="333399"/>
      </a:accent2>
      <a:accent3>
        <a:srgbClr val="FFFFFF"/>
      </a:accent3>
      <a:accent4>
        <a:srgbClr val="404C45"/>
      </a:accent4>
      <a:accent5>
        <a:srgbClr val="B1D2B0"/>
      </a:accent5>
      <a:accent6>
        <a:srgbClr val="2D2D8A"/>
      </a:accent6>
      <a:hlink>
        <a:srgbClr val="009999"/>
      </a:hlink>
      <a:folHlink>
        <a:srgbClr val="92C67C"/>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28600" indent="-228600">
          <a:spcBef>
            <a:spcPts val="54"/>
          </a:spcBef>
          <a:buClr>
            <a:schemeClr val="accent1"/>
          </a:buClr>
          <a:buSzPct val="110000"/>
          <a:buFont typeface="Arial" pitchFamily="34" charset="0"/>
          <a:buChar char="•"/>
          <a:defRPr sz="2200" dirty="0" smtClean="0">
            <a:solidFill>
              <a:schemeClr val="bg2">
                <a:lumMod val="50000"/>
              </a:schemeClr>
            </a:solidFill>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48AA43"/>
        </a:accent1>
        <a:accent2>
          <a:srgbClr val="333399"/>
        </a:accent2>
        <a:accent3>
          <a:srgbClr val="FFFFFF"/>
        </a:accent3>
        <a:accent4>
          <a:srgbClr val="000000"/>
        </a:accent4>
        <a:accent5>
          <a:srgbClr val="B1D2B0"/>
        </a:accent5>
        <a:accent6>
          <a:srgbClr val="2D2D8A"/>
        </a:accent6>
        <a:hlink>
          <a:srgbClr val="009999"/>
        </a:hlink>
        <a:folHlink>
          <a:srgbClr val="92C67C"/>
        </a:folHlink>
      </a:clrScheme>
      <a:clrMap bg1="lt1" tx1="dk1" bg2="lt2" tx2="dk2" accent1="accent1" accent2="accent2" accent3="accent3" accent4="accent4" accent5="accent5" accent6="accent6" hlink="hlink" folHlink="folHlink"/>
    </a:extraClrScheme>
    <a:extraClrScheme>
      <a:clrScheme name="Default Design 14">
        <a:dk1>
          <a:srgbClr val="4C5B52"/>
        </a:dk1>
        <a:lt1>
          <a:srgbClr val="FFFFFF"/>
        </a:lt1>
        <a:dk2>
          <a:srgbClr val="000000"/>
        </a:dk2>
        <a:lt2>
          <a:srgbClr val="808080"/>
        </a:lt2>
        <a:accent1>
          <a:srgbClr val="48AA43"/>
        </a:accent1>
        <a:accent2>
          <a:srgbClr val="333399"/>
        </a:accent2>
        <a:accent3>
          <a:srgbClr val="FFFFFF"/>
        </a:accent3>
        <a:accent4>
          <a:srgbClr val="404C45"/>
        </a:accent4>
        <a:accent5>
          <a:srgbClr val="B1D2B0"/>
        </a:accent5>
        <a:accent6>
          <a:srgbClr val="2D2D8A"/>
        </a:accent6>
        <a:hlink>
          <a:srgbClr val="009999"/>
        </a:hlink>
        <a:folHlink>
          <a:srgbClr val="92C67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IHME ppt template_1109">
  <a:themeElements>
    <a:clrScheme name="Default Design 14">
      <a:dk1>
        <a:srgbClr val="4C5B52"/>
      </a:dk1>
      <a:lt1>
        <a:srgbClr val="FFFFFF"/>
      </a:lt1>
      <a:dk2>
        <a:srgbClr val="000000"/>
      </a:dk2>
      <a:lt2>
        <a:srgbClr val="808080"/>
      </a:lt2>
      <a:accent1>
        <a:srgbClr val="48AA43"/>
      </a:accent1>
      <a:accent2>
        <a:srgbClr val="333399"/>
      </a:accent2>
      <a:accent3>
        <a:srgbClr val="FFFFFF"/>
      </a:accent3>
      <a:accent4>
        <a:srgbClr val="404C45"/>
      </a:accent4>
      <a:accent5>
        <a:srgbClr val="B1D2B0"/>
      </a:accent5>
      <a:accent6>
        <a:srgbClr val="2D2D8A"/>
      </a:accent6>
      <a:hlink>
        <a:srgbClr val="009999"/>
      </a:hlink>
      <a:folHlink>
        <a:srgbClr val="92C67C"/>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28600" indent="-228600">
          <a:spcBef>
            <a:spcPts val="54"/>
          </a:spcBef>
          <a:buClr>
            <a:schemeClr val="accent1"/>
          </a:buClr>
          <a:buSzPct val="110000"/>
          <a:buFont typeface="Arial" pitchFamily="34" charset="0"/>
          <a:buChar char="•"/>
          <a:defRPr sz="2200" dirty="0" smtClean="0">
            <a:solidFill>
              <a:schemeClr val="bg2">
                <a:lumMod val="50000"/>
              </a:schemeClr>
            </a:solidFill>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48AA43"/>
        </a:accent1>
        <a:accent2>
          <a:srgbClr val="333399"/>
        </a:accent2>
        <a:accent3>
          <a:srgbClr val="FFFFFF"/>
        </a:accent3>
        <a:accent4>
          <a:srgbClr val="000000"/>
        </a:accent4>
        <a:accent5>
          <a:srgbClr val="B1D2B0"/>
        </a:accent5>
        <a:accent6>
          <a:srgbClr val="2D2D8A"/>
        </a:accent6>
        <a:hlink>
          <a:srgbClr val="009999"/>
        </a:hlink>
        <a:folHlink>
          <a:srgbClr val="92C67C"/>
        </a:folHlink>
      </a:clrScheme>
      <a:clrMap bg1="lt1" tx1="dk1" bg2="lt2" tx2="dk2" accent1="accent1" accent2="accent2" accent3="accent3" accent4="accent4" accent5="accent5" accent6="accent6" hlink="hlink" folHlink="folHlink"/>
    </a:extraClrScheme>
    <a:extraClrScheme>
      <a:clrScheme name="Default Design 14">
        <a:dk1>
          <a:srgbClr val="4C5B52"/>
        </a:dk1>
        <a:lt1>
          <a:srgbClr val="FFFFFF"/>
        </a:lt1>
        <a:dk2>
          <a:srgbClr val="000000"/>
        </a:dk2>
        <a:lt2>
          <a:srgbClr val="808080"/>
        </a:lt2>
        <a:accent1>
          <a:srgbClr val="48AA43"/>
        </a:accent1>
        <a:accent2>
          <a:srgbClr val="333399"/>
        </a:accent2>
        <a:accent3>
          <a:srgbClr val="FFFFFF"/>
        </a:accent3>
        <a:accent4>
          <a:srgbClr val="404C45"/>
        </a:accent4>
        <a:accent5>
          <a:srgbClr val="B1D2B0"/>
        </a:accent5>
        <a:accent6>
          <a:srgbClr val="2D2D8A"/>
        </a:accent6>
        <a:hlink>
          <a:srgbClr val="009999"/>
        </a:hlink>
        <a:folHlink>
          <a:srgbClr val="92C67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IHME ppt template_1109</Template>
  <TotalTime>17014</TotalTime>
  <Words>2196</Words>
  <Application>Microsoft Office PowerPoint</Application>
  <PresentationFormat>On-screen Show (4:3)</PresentationFormat>
  <Paragraphs>301</Paragraphs>
  <Slides>47</Slides>
  <Notes>28</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47</vt:i4>
      </vt:variant>
    </vt:vector>
  </HeadingPairs>
  <TitlesOfParts>
    <vt:vector size="56" baseType="lpstr">
      <vt:lpstr>Arial</vt:lpstr>
      <vt:lpstr>Arial Rounded MT Bold</vt:lpstr>
      <vt:lpstr>Calibri</vt:lpstr>
      <vt:lpstr>Courier New</vt:lpstr>
      <vt:lpstr>IHME ppt template_1109</vt:lpstr>
      <vt:lpstr>1_IHME ppt template_1109</vt:lpstr>
      <vt:lpstr>Simple successes with mHealth</vt:lpstr>
      <vt:lpstr>2_IHME ppt template_1109</vt:lpstr>
      <vt:lpstr>3_IHME ppt template_1109</vt:lpstr>
      <vt:lpstr>Measuring mortality rates in Iraq:</vt:lpstr>
      <vt:lpstr>Outline</vt:lpstr>
      <vt:lpstr>PowerPoint Presentation</vt:lpstr>
      <vt:lpstr>One DALY equals one  lost year of healthy life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Iraq mortality study results</vt:lpstr>
      <vt:lpstr>Filling this gap, the UCIMS</vt:lpstr>
      <vt:lpstr>Outline</vt:lpstr>
      <vt:lpstr>Relevance of Iraq Mortality studies</vt:lpstr>
      <vt:lpstr>Approaches to measuring mortality in crisis</vt:lpstr>
      <vt:lpstr>Approaches to measuring mortality in crisis</vt:lpstr>
      <vt:lpstr>Approaches to measuring mortality in crisis</vt:lpstr>
      <vt:lpstr>Approaches to measuring mortality in crisis</vt:lpstr>
      <vt:lpstr>Uses of this information</vt:lpstr>
      <vt:lpstr>Designing a controversial study</vt:lpstr>
      <vt:lpstr>Transparency of Operations</vt:lpstr>
      <vt:lpstr>Main street bias</vt:lpstr>
      <vt:lpstr>A 2-stage cluster sampling method using gridded population data, a GIS and Google Earth imagery</vt:lpstr>
      <vt:lpstr>Selecting “start households”</vt:lpstr>
      <vt:lpstr>PowerPoint Presentation</vt:lpstr>
      <vt:lpstr>Sibling history methods (increase study size on a budget)</vt:lpstr>
      <vt:lpstr>Deaths Reported in Households</vt:lpstr>
      <vt:lpstr>Deaths Reported among Siblings</vt:lpstr>
      <vt:lpstr>Sibling history methods (increase study size on a budget)</vt:lpstr>
      <vt:lpstr>Additional technical considerations</vt:lpstr>
      <vt:lpstr>Additional technical considerations</vt:lpstr>
      <vt:lpstr>Additional technical considerations</vt:lpstr>
      <vt:lpstr>Outline</vt:lpstr>
      <vt:lpstr>Results </vt:lpstr>
      <vt:lpstr>Results from sibling module corroborate</vt:lpstr>
      <vt:lpstr>Implications and future work</vt:lpstr>
      <vt:lpstr>Outline</vt:lpstr>
      <vt:lpstr>92% reported having death certificate, so potential for more information in future.</vt:lpstr>
      <vt:lpstr>PowerPoint Presentation</vt:lpstr>
      <vt:lpstr>PowerPoint Presentation</vt:lpstr>
      <vt:lpstr>PowerPoint Presentation</vt:lpstr>
      <vt:lpstr>Percent of “Garbage” Death Certificates</vt:lpstr>
      <vt:lpstr>Interventions to shore up health systems during crisis.</vt:lpstr>
      <vt:lpstr>Beyond measuring mortality: non-fatal health outcomes in conflict.</vt:lpstr>
      <vt:lpstr>Outline</vt:lpstr>
      <vt:lpstr>Thank you.  Questions?</vt:lpstr>
    </vt:vector>
  </TitlesOfParts>
  <Company>UW</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Information</dc:title>
  <dc:creator>Nebula</dc:creator>
  <cp:lastModifiedBy>Abraham D. Flaxman</cp:lastModifiedBy>
  <cp:revision>86</cp:revision>
  <dcterms:created xsi:type="dcterms:W3CDTF">2009-11-17T17:26:05Z</dcterms:created>
  <dcterms:modified xsi:type="dcterms:W3CDTF">2014-05-06T18:40:04Z</dcterms:modified>
</cp:coreProperties>
</file>